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Default Extension="vsdx" ContentType="application/vnd.ms-visio.drawing"/>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Default Extension="vml" ContentType="application/vnd.openxmlformats-officedocument.vmlDrawing"/>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6" r:id="rId2"/>
    <p:sldId id="260" r:id="rId3"/>
    <p:sldId id="266" r:id="rId4"/>
    <p:sldId id="293" r:id="rId5"/>
    <p:sldId id="322" r:id="rId6"/>
    <p:sldId id="267" r:id="rId7"/>
    <p:sldId id="268" r:id="rId8"/>
    <p:sldId id="261" r:id="rId9"/>
    <p:sldId id="270" r:id="rId10"/>
    <p:sldId id="275" r:id="rId11"/>
    <p:sldId id="357" r:id="rId12"/>
    <p:sldId id="346" r:id="rId13"/>
    <p:sldId id="355" r:id="rId14"/>
    <p:sldId id="356" r:id="rId15"/>
    <p:sldId id="297" r:id="rId16"/>
    <p:sldId id="298" r:id="rId17"/>
    <p:sldId id="339" r:id="rId18"/>
    <p:sldId id="276" r:id="rId19"/>
    <p:sldId id="280" r:id="rId20"/>
    <p:sldId id="281" r:id="rId21"/>
    <p:sldId id="265"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46F7A"/>
    <a:srgbClr val="425860"/>
    <a:srgbClr val="398E3D"/>
    <a:srgbClr val="FF6D00"/>
    <a:srgbClr val="F1F5F8"/>
    <a:srgbClr val="F9F9F9"/>
    <a:srgbClr val="2C7130"/>
    <a:srgbClr val="CC5600"/>
    <a:srgbClr val="FB7716"/>
    <a:srgbClr val="44566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1" autoAdjust="0"/>
    <p:restoredTop sz="94674"/>
  </p:normalViewPr>
  <p:slideViewPr>
    <p:cSldViewPr snapToGrid="0" snapToObjects="1">
      <p:cViewPr varScale="1">
        <p:scale>
          <a:sx n="59" d="100"/>
          <a:sy n="59" d="100"/>
        </p:scale>
        <p:origin x="-72" y="-714"/>
      </p:cViewPr>
      <p:guideLst>
        <p:guide orient="horz" pos="1796"/>
        <p:guide orient="horz" pos="3157"/>
        <p:guide pos="3779"/>
        <p:guide pos="451"/>
        <p:guide pos="7242"/>
      </p:guideLst>
    </p:cSldViewPr>
  </p:slideViewPr>
  <p:notesTextViewPr>
    <p:cViewPr>
      <p:scale>
        <a:sx n="1" d="1"/>
        <a:sy n="1" d="1"/>
      </p:scale>
      <p:origin x="0" y="0"/>
    </p:cViewPr>
  </p:notesTextViewPr>
  <p:sorterViewPr>
    <p:cViewPr varScale="1">
      <p:scale>
        <a:sx n="1" d="1"/>
        <a:sy n="1" d="1"/>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jpeg>
</file>

<file path=ppt/media/image10.png>
</file>

<file path=ppt/media/image11.png>
</file>

<file path=ppt/media/image12.png>
</file>

<file path=ppt/media/image2.jpe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310C7-34AD-4809-85FC-EC5926D1B62B}" type="datetimeFigureOut">
              <a:rPr lang="zh-CN" altLang="en-US" smtClean="0"/>
              <a:pPr/>
              <a:t>2023/4/20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62265C-CFB5-4B78-A429-8BCFC2FD0A76}"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7</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18</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20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11</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12</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13</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14</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15</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16</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662265C-CFB5-4B78-A429-8BCFC2FD0A76}" type="slidenum">
              <a:rPr lang="zh-CN" altLang="en-US" smtClean="0"/>
              <a:pPr/>
              <a:t>17</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幻灯片">
    <p:bg>
      <p:bgPr>
        <a:solidFill>
          <a:srgbClr val="546F7A"/>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CLICK</a:t>
            </a:r>
            <a:r>
              <a:rPr kumimoji="1" lang="zh-CN" altLang="en-US" dirty="0" smtClean="0"/>
              <a:t> </a:t>
            </a:r>
            <a:r>
              <a:rPr kumimoji="1" lang="en-US" altLang="zh-CN" dirty="0" smtClean="0"/>
              <a:t>HERE</a:t>
            </a:r>
            <a:r>
              <a:rPr kumimoji="1" lang="zh-CN" altLang="en-US" dirty="0" smtClean="0"/>
              <a:t> </a:t>
            </a:r>
            <a:r>
              <a:rPr kumimoji="1" lang="en-US" altLang="zh-CN" dirty="0" smtClean="0"/>
              <a:t>TO</a:t>
            </a:r>
            <a:r>
              <a:rPr kumimoji="1" lang="zh-CN" altLang="en-US" dirty="0" smtClean="0"/>
              <a:t> </a:t>
            </a:r>
            <a:r>
              <a:rPr kumimoji="1" lang="en-US" altLang="zh-CN" dirty="0" smtClean="0"/>
              <a:t>ADD</a:t>
            </a:r>
            <a:r>
              <a:rPr kumimoji="1" lang="zh-CN" altLang="en-US" dirty="0" smtClean="0"/>
              <a:t> </a:t>
            </a:r>
            <a:r>
              <a:rPr kumimoji="1" lang="en-US" altLang="zh-CN" dirty="0" smtClean="0"/>
              <a:t>YOUR</a:t>
            </a:r>
            <a:r>
              <a:rPr kumimoji="1" lang="zh-CN" altLang="en-US" dirty="0" smtClean="0"/>
              <a:t> </a:t>
            </a:r>
            <a:r>
              <a:rPr kumimoji="1" lang="en-US" altLang="zh-CN" dirty="0" smtClean="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latin typeface="Segoe UI Light" panose="020B0502040204020203" charset="0"/>
                <a:ea typeface="Segoe UI Light" panose="020B0502040204020203" charset="0"/>
                <a:cs typeface="Segoe UI Light" panose="020B0502040204020203" charset="0"/>
              </a:defRPr>
            </a:lvl1pPr>
          </a:lstStyle>
          <a:p>
            <a:pPr lvl="0"/>
            <a:r>
              <a:rPr kumimoji="1" lang="en-US" altLang="zh-CN" dirty="0" smtClean="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atin typeface="Segoe UI Light" panose="020B0502040204020203" charset="0"/>
                <a:ea typeface="Segoe UI Light" panose="020B0502040204020203" charset="0"/>
                <a:cs typeface="Segoe UI Light" panose="020B0502040204020203" charset="0"/>
              </a:defRPr>
            </a:lvl1pPr>
          </a:lstStyle>
          <a:p>
            <a:r>
              <a:rPr kumimoji="1" lang="en-US" altLang="zh-CN" sz="1600" b="1" dirty="0" smtClean="0"/>
              <a:t>LOGO&amp;PIC</a:t>
            </a:r>
            <a:r>
              <a:rPr kumimoji="1" lang="zh-CN" altLang="en-US" sz="1600" b="1" dirty="0" smtClean="0"/>
              <a:t> </a:t>
            </a:r>
            <a:r>
              <a:rPr kumimoji="1" lang="en-US" altLang="zh-CN" sz="1600" b="1" dirty="0" smtClean="0"/>
              <a:t>HERE</a:t>
            </a:r>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package" Target="../embeddings/Microsoft_Visio___1.vsdx"/></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200910" y="3723640"/>
            <a:ext cx="7774940" cy="829945"/>
          </a:xfrm>
          <a:prstGeom prst="rect">
            <a:avLst/>
          </a:prstGeom>
        </p:spPr>
        <p:txBody>
          <a:bodyPr wrap="square">
            <a:spAutoFit/>
          </a:bodyPr>
          <a:lstStyle/>
          <a:p>
            <a:pPr algn="ctr"/>
            <a:r>
              <a:rPr lang="zh-CN" sz="4800" dirty="0" smtClean="0">
                <a:solidFill>
                  <a:schemeClr val="bg1"/>
                </a:solidFill>
              </a:rPr>
              <a:t>学生毕业管理小程序</a:t>
            </a:r>
          </a:p>
        </p:txBody>
      </p:sp>
      <p:grpSp>
        <p:nvGrpSpPr>
          <p:cNvPr id="21" name="组合 20"/>
          <p:cNvGrpSpPr/>
          <p:nvPr/>
        </p:nvGrpSpPr>
        <p:grpSpPr>
          <a:xfrm>
            <a:off x="4769529" y="541051"/>
            <a:ext cx="2638414" cy="2624498"/>
            <a:chOff x="4769529" y="541051"/>
            <a:chExt cx="2638414" cy="2624498"/>
          </a:xfrm>
        </p:grpSpPr>
        <p:grpSp>
          <p:nvGrpSpPr>
            <p:cNvPr id="3" name="Group 74"/>
            <p:cNvGrpSpPr>
              <a:grpSpLocks noChangeAspect="1"/>
            </p:cNvGrpSpPr>
            <p:nvPr/>
          </p:nvGrpSpPr>
          <p:grpSpPr bwMode="auto">
            <a:xfrm>
              <a:off x="4769529" y="541051"/>
              <a:ext cx="2638414" cy="2624498"/>
              <a:chOff x="5429" y="2125"/>
              <a:chExt cx="569" cy="566"/>
            </a:xfrm>
            <a:solidFill>
              <a:schemeClr val="bg1"/>
            </a:solidFill>
          </p:grpSpPr>
          <p:sp>
            <p:nvSpPr>
              <p:cNvPr id="4"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椭圆 1"/>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477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系统总体结构图</a:t>
            </a:r>
            <a:endParaRPr 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8914" name="Rectangle 2"/>
          <p:cNvSpPr>
            <a:spLocks noChangeArrowheads="1"/>
          </p:cNvSpPr>
          <p:nvPr/>
        </p:nvSpPr>
        <p:spPr bwMode="auto">
          <a:xfrm>
            <a:off x="0" y="0"/>
            <a:ext cx="12192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8913" name="Object 1"/>
          <p:cNvGraphicFramePr>
            <a:graphicFrameLocks noChangeAspect="1"/>
          </p:cNvGraphicFramePr>
          <p:nvPr/>
        </p:nvGraphicFramePr>
        <p:xfrm>
          <a:off x="3064042" y="978569"/>
          <a:ext cx="5229225" cy="4657725"/>
        </p:xfrm>
        <a:graphic>
          <a:graphicData uri="http://schemas.openxmlformats.org/presentationml/2006/ole">
            <p:oleObj spid="_x0000_s38913" name="Visio" r:id="rId4" imgW="5238726" imgH="4657554" progId="Visio.Drawing.15">
              <p:embed/>
            </p:oleObj>
          </a:graphicData>
        </a:graphic>
      </p:graphicFrame>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小程序首页界面</a:t>
            </a:r>
            <a:endParaRPr 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4" name="图片 3"/>
          <p:cNvPicPr>
            <a:picLocks noChangeAspect="1"/>
          </p:cNvPicPr>
          <p:nvPr/>
        </p:nvPicPr>
        <p:blipFill>
          <a:blip r:embed="rId3"/>
          <a:stretch>
            <a:fillRect/>
          </a:stretch>
        </p:blipFill>
        <p:spPr>
          <a:xfrm>
            <a:off x="4551680" y="601345"/>
            <a:ext cx="2868930" cy="6250305"/>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教师详情界面</a:t>
            </a:r>
            <a:endParaRPr 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5" name="图片 15"/>
          <p:cNvPicPr>
            <a:picLocks noChangeAspect="1"/>
          </p:cNvPicPr>
          <p:nvPr/>
        </p:nvPicPr>
        <p:blipFill>
          <a:blip r:embed="rId3"/>
          <a:stretch>
            <a:fillRect/>
          </a:stretch>
        </p:blipFill>
        <p:spPr>
          <a:xfrm>
            <a:off x="4523740" y="601345"/>
            <a:ext cx="2843530" cy="624332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学生功能界面</a:t>
            </a:r>
            <a:endParaRPr 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4" name="图片 5"/>
          <p:cNvPicPr>
            <a:picLocks noChangeAspect="1"/>
          </p:cNvPicPr>
          <p:nvPr/>
        </p:nvPicPr>
        <p:blipFill>
          <a:blip r:embed="rId3"/>
          <a:stretch>
            <a:fillRect/>
          </a:stretch>
        </p:blipFill>
        <p:spPr>
          <a:xfrm>
            <a:off x="4591685" y="601345"/>
            <a:ext cx="2839720" cy="6276975"/>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教师功能界面</a:t>
            </a:r>
            <a:endParaRPr lang="zh-CN" sz="3200" dirty="0" smtClean="0">
              <a:solidFill>
                <a:schemeClr val="bg1"/>
              </a:solidFill>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9" name="图片 6"/>
          <p:cNvPicPr>
            <a:picLocks noChangeAspect="1"/>
          </p:cNvPicPr>
          <p:nvPr/>
        </p:nvPicPr>
        <p:blipFill>
          <a:blip r:embed="rId3"/>
          <a:stretch>
            <a:fillRect/>
          </a:stretch>
        </p:blipFill>
        <p:spPr>
          <a:xfrm>
            <a:off x="4572635" y="601345"/>
            <a:ext cx="2856865" cy="625729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 管理员主界面</a:t>
            </a: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23" name="图片 23"/>
          <p:cNvPicPr>
            <a:picLocks noChangeAspect="1"/>
          </p:cNvPicPr>
          <p:nvPr/>
        </p:nvPicPr>
        <p:blipFill>
          <a:blip r:embed="rId3"/>
          <a:stretch>
            <a:fillRect/>
          </a:stretch>
        </p:blipFill>
        <p:spPr>
          <a:xfrm>
            <a:off x="0" y="601345"/>
            <a:ext cx="12204065" cy="5894705"/>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学生管理界面</a:t>
            </a: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24" name="图片 24"/>
          <p:cNvPicPr>
            <a:picLocks noChangeAspect="1"/>
          </p:cNvPicPr>
          <p:nvPr/>
        </p:nvPicPr>
        <p:blipFill>
          <a:blip r:embed="rId3"/>
          <a:stretch>
            <a:fillRect/>
          </a:stretch>
        </p:blipFill>
        <p:spPr>
          <a:xfrm>
            <a:off x="0" y="601345"/>
            <a:ext cx="12208510" cy="5932805"/>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0"/>
            <a:ext cx="4239260"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rPr>
              <a:t>系统管理界面</a:t>
            </a:r>
          </a:p>
        </p:txBody>
      </p:sp>
      <p:grpSp>
        <p:nvGrpSpPr>
          <p:cNvPr id="4"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28" name="图片 28"/>
          <p:cNvPicPr>
            <a:picLocks noChangeAspect="1"/>
          </p:cNvPicPr>
          <p:nvPr/>
        </p:nvPicPr>
        <p:blipFill>
          <a:blip r:embed="rId3"/>
          <a:stretch>
            <a:fillRect/>
          </a:stretch>
        </p:blipFill>
        <p:spPr>
          <a:xfrm>
            <a:off x="0" y="661035"/>
            <a:ext cx="12185015" cy="5958840"/>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1610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测试目的</a:t>
            </a:r>
            <a:endParaRPr kumimoji="0" lang="zh-CN"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3" name="矩形 22"/>
          <p:cNvSpPr/>
          <p:nvPr/>
        </p:nvSpPr>
        <p:spPr>
          <a:xfrm>
            <a:off x="257207" y="1371600"/>
            <a:ext cx="11015980" cy="2245360"/>
          </a:xfrm>
          <a:prstGeom prst="rect">
            <a:avLst/>
          </a:prstGeom>
        </p:spPr>
        <p:txBody>
          <a:bodyPr wrap="square">
            <a:spAutoFit/>
          </a:bodyPr>
          <a:lstStyle/>
          <a:p>
            <a:pPr indent="457200" algn="just" fontAlgn="auto"/>
            <a:r>
              <a:rPr lang="zh-CN" altLang="zh-CN" sz="2000" dirty="0" smtClean="0"/>
              <a:t>在基于微信小程序的学生毕业管理系统正式投入使用前，我们可以通过对基于微信小程序的学生毕业管理系统的检测，找出其中的问题和不足，并对其进行进一步的修正与完善，从而提高系统的优化水平和整体性能。系统测试是软件开发的必经之路，为系统实现的完整性、系统性能的可靠性提供保障。系统测试主要包括两种方法，一种是检查软件的每一个功能是否能够正常使用的黑盒测试，另一种检测软件编码过程中错误的白盒测试。</a:t>
            </a:r>
          </a:p>
          <a:p>
            <a:pPr indent="457200" algn="just" fontAlgn="auto"/>
            <a:r>
              <a:rPr lang="zh-CN" altLang="zh-CN" sz="2000" dirty="0" smtClean="0"/>
              <a:t>首先，本系统采用了白盒测试技术，对代码中出现的问题进行了修正，提高了代码的准确度。由于黑盒测试中使用了大量的测试用例，以下将列举一些主要的黑盒测试用例。</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6691"/>
            <a:ext cx="3418173" cy="583565"/>
          </a:xfrm>
          <a:prstGeom prst="rect">
            <a:avLst/>
          </a:prstGeom>
          <a:noFill/>
        </p:spPr>
        <p:txBody>
          <a:bodyPr wrap="square" rtlCol="0">
            <a:spAutoFit/>
          </a:bodyPr>
          <a:lstStyle/>
          <a:p>
            <a:pPr marR="0" indent="0" defTabSz="914400" fontAlgn="auto">
              <a:lnSpc>
                <a:spcPct val="100000"/>
              </a:lnSpc>
              <a:spcBef>
                <a:spcPts val="0"/>
              </a:spcBef>
              <a:spcAft>
                <a:spcPts val="0"/>
              </a:spcAft>
              <a:buClrTx/>
              <a:buSzTx/>
              <a:buFontTx/>
              <a:buNone/>
              <a:defRPr/>
            </a:pPr>
            <a:r>
              <a:rPr kumimoji="0" lang="zh-CN" altLang="en-US" sz="3200" b="0" i="0" kern="0" cap="none" spc="0" normalizeH="0" baseline="0" noProof="0" dirty="0" smtClean="0">
                <a:solidFill>
                  <a:schemeClr val="bg1"/>
                </a:solidFill>
                <a:latin typeface="黑体" panose="02010609060101010101" charset="-122"/>
                <a:ea typeface="黑体" panose="02010609060101010101" charset="-122"/>
              </a:rPr>
              <a:t>结  论</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0" name="文本框 99"/>
          <p:cNvSpPr txBox="1"/>
          <p:nvPr/>
        </p:nvSpPr>
        <p:spPr>
          <a:xfrm>
            <a:off x="563880" y="920750"/>
            <a:ext cx="11064240" cy="3692525"/>
          </a:xfrm>
          <a:prstGeom prst="rect">
            <a:avLst/>
          </a:prstGeom>
          <a:noFill/>
          <a:ln w="9525">
            <a:noFill/>
          </a:ln>
        </p:spPr>
        <p:txBody>
          <a:bodyPr wrap="square">
            <a:spAutoFit/>
          </a:bodyPr>
          <a:lstStyle/>
          <a:p>
            <a:pPr indent="457200" algn="just" fontAlgn="auto"/>
            <a:r>
              <a:rPr lang="en-US" dirty="0" smtClean="0"/>
              <a:t>本文介绍了一个使用方便，界面清晰的学生毕业管理小程序的设计与实现。本系统已经实现了对系统首页，个人中心，学生管理，教师管理，师生双选管理，院校管理，开题答辩管理，答辩评审管理，学生推优管理，学生过程文档管理，教师过程文档管理，系统管理等的综合管理，可以充分满足学生毕业管理各方面的需求。系统为学生毕业管理工作节省了精力和时间，简化了在管理过程中重要环节的管理难度，丰富了学生毕业管理信息化的建设，符合信息时代的发展趋势。存储在系统中的数据也将对未来学生毕业管理制度的发展提供数据支撑。</a:t>
            </a:r>
          </a:p>
          <a:p>
            <a:pPr indent="457200" algn="just" fontAlgn="auto"/>
            <a:r>
              <a:rPr lang="en-US" dirty="0" smtClean="0"/>
              <a:t>本文实现的系统具有功能实用、界面简单清晰、操作简单、安全稳定的优点。在设计实现上本系统采用了java语言和SSM框架进行开发，提升了开发效率、同时也保障了后续维护，易于扩展。使用MySQL轻量级数据库大幅度提升查询性能。</a:t>
            </a:r>
          </a:p>
          <a:p>
            <a:pPr indent="457200" algn="just" fontAlgn="auto"/>
            <a:r>
              <a:rPr lang="en-US" dirty="0" smtClean="0"/>
              <a:t>该系统只考虑了一些简单的学生毕业管理的基本构成，缺乏对设计的深入研究和思考。随着网络技术的迅猛发展和新型教学制度的逐步完善，不久将可以形成稳定优质的学生毕业管理模式。这时对系统的要求也将越来越高，这要求我们不断探索新的需求，开发新的技术，与时俱进，实现更完善更智能的学生毕业管理小程序。</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3" name="矩形 2"/>
          <p:cNvSpPr/>
          <p:nvPr/>
        </p:nvSpPr>
        <p:spPr>
          <a:xfrm>
            <a:off x="7183120" y="147320"/>
            <a:ext cx="4832985" cy="4675505"/>
          </a:xfrm>
          <a:prstGeom prst="rect">
            <a:avLst/>
          </a:prstGeom>
          <a:noFill/>
          <a:ln>
            <a:noFill/>
          </a:ln>
          <a:effectLst>
            <a:outerShdw blurRad="165100" sx="101000" sy="1010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457200" algn="just" fontAlgn="auto"/>
            <a:r>
              <a:rPr smtClean="0">
                <a:solidFill>
                  <a:schemeClr val="tx1"/>
                </a:solidFill>
              </a:rPr>
              <a:t>对学生毕业管理的流程进行科学整理、归纳和功能的精简，通过软件工程的研究方法，结合当下流行的互联网技术，最终设计并实现了一个简单、易操作的学生毕业管理小程序。内容包括系统的设计思路、系统模块和实现方法。系统使用过程主要涉及到管理员，教师和学生三种角色，主要包含系统首页，个人中心，学生管理，教师管理，师生双选管理，院校管理，开题答辩管理，答辩评审管理，学生推优管理，学生过程文档管理，教师过程文档管理，系统管理等功能。</a:t>
            </a:r>
          </a:p>
          <a:p>
            <a:pPr indent="457200" algn="just" fontAlgn="auto"/>
            <a:r>
              <a:rPr smtClean="0">
                <a:solidFill>
                  <a:schemeClr val="tx1"/>
                </a:solidFill>
              </a:rPr>
              <a:t>系统开发主要在Windows系统下进行，采用支持跨平台的java语言开发完成，因此可以运行在任意开发环境下。系统采用MySQL数据库和B/S结构的方式，按照SSM框架进行开发。</a:t>
            </a:r>
          </a:p>
        </p:txBody>
      </p:sp>
      <p:sp>
        <p:nvSpPr>
          <p:cNvPr id="5" name="矩形 4"/>
          <p:cNvSpPr/>
          <p:nvPr/>
        </p:nvSpPr>
        <p:spPr>
          <a:xfrm>
            <a:off x="4308475" y="5496560"/>
            <a:ext cx="4294505" cy="1106805"/>
          </a:xfrm>
          <a:prstGeom prst="rect">
            <a:avLst/>
          </a:prstGeom>
        </p:spPr>
        <p:txBody>
          <a:bodyPr wrap="square">
            <a:spAutoFit/>
          </a:bodyPr>
          <a:lstStyle/>
          <a:p>
            <a:r>
              <a:rPr lang="zh-CN" altLang="en-US" sz="6600" b="1" dirty="0"/>
              <a:t>摘     要</a:t>
            </a:r>
          </a:p>
        </p:txBody>
      </p:sp>
    </p:spTree>
  </p:cSld>
  <p:clrMapOvr>
    <a:masterClrMapping/>
  </p:clrMapOvr>
  <p:transition spd="med">
    <p:pull dir="d"/>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1"/>
            <a:ext cx="12192000" cy="601133"/>
          </a:xfrm>
          <a:prstGeom prst="rect">
            <a:avLst/>
          </a:prstGeom>
          <a:solidFill>
            <a:srgbClr val="398E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360" y="1669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参考文献</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447358" y="684094"/>
            <a:ext cx="11520487" cy="3538220"/>
          </a:xfrm>
          <a:prstGeom prst="rect">
            <a:avLst/>
          </a:prstGeom>
        </p:spPr>
        <p:txBody>
          <a:bodyPr wrap="square">
            <a:spAutoFit/>
          </a:bodyPr>
          <a:lstStyle/>
          <a:p>
            <a:r>
              <a:rPr altLang="zh-CN" sz="1400" dirty="0" smtClean="0"/>
              <a:t>[1]陆娇娇.基于微信小程序的教学资源平台建设[J]. 三亚学院信息与智能工程学院2021,17(03)：46-47</a:t>
            </a:r>
          </a:p>
          <a:p>
            <a:r>
              <a:rPr altLang="zh-CN" sz="1400" dirty="0" smtClean="0"/>
              <a:t>[2] 李洲，张萌. 微信小程序的设计与制作研究——以“电液伺服控制技术”课程学习为例[J].电子技术与软件工程, 中国地质大学(武汉)机械与电子信息学院 2021,5(04)</a:t>
            </a:r>
          </a:p>
          <a:p>
            <a:r>
              <a:rPr altLang="zh-CN" sz="1400" dirty="0" smtClean="0"/>
              <a:t>[3] 李明,王伟,张栋栋.传统架构升级微服务的设计与实现[J].科技传播,2019,11(10):140-142.</a:t>
            </a:r>
          </a:p>
          <a:p>
            <a:r>
              <a:rPr altLang="zh-CN" sz="1400" dirty="0" smtClean="0"/>
              <a:t>[4] 邓熊娜,赵剑冬,黄鹏,陈丹妮. 基于项目驱动的DACUM模型微信小程序开发课程开发研究[J].广东技术师范大学计算机科学学院, 2021,(07).</a:t>
            </a:r>
          </a:p>
          <a:p>
            <a:r>
              <a:rPr altLang="zh-CN" sz="1400" dirty="0" smtClean="0"/>
              <a:t>[5] 方捷. 基于微服务的智慧健康服务平台的设计与实现[D].合肥：安徽大学,2020. </a:t>
            </a:r>
          </a:p>
          <a:p>
            <a:r>
              <a:rPr altLang="zh-CN" sz="1400" dirty="0" smtClean="0"/>
              <a:t>[6] 潘小玲.微服务架构在软件项目开发的主要问题与应对研究[J].电脑编程技巧与维护,2021(06):85-86+91. </a:t>
            </a:r>
          </a:p>
          <a:p>
            <a:r>
              <a:rPr altLang="zh-CN" sz="1400" dirty="0" smtClean="0"/>
              <a:t>[7] 齐善鲁,马徳俊,梁雪.基于SpringBoot的开放式软件开发案例教学平台设计[j].烟台大学计算机与控制工程学院,2021,17(28)</a:t>
            </a:r>
          </a:p>
          <a:p>
            <a:r>
              <a:rPr altLang="zh-CN" sz="1400" dirty="0" smtClean="0"/>
              <a:t>[8] 马芯.基于微信平台的4S店智能管理系统的设计与实现[J].大连海事大学2021(01) </a:t>
            </a:r>
          </a:p>
          <a:p>
            <a:r>
              <a:rPr altLang="zh-CN" sz="1400" dirty="0" smtClean="0"/>
              <a:t>[9] 于晓虹.微服务架构在分布式系统的设计和应用[J].电子技术与软件工程,2021(06):28-29.</a:t>
            </a:r>
          </a:p>
          <a:p>
            <a:r>
              <a:rPr altLang="zh-CN" sz="1400" dirty="0" smtClean="0"/>
              <a:t>[10] 邢贞明,李登辉,潘博.微服务架构与容器技术探析[J].金融科技时代,2021(02):66-69.</a:t>
            </a:r>
          </a:p>
          <a:p>
            <a:r>
              <a:rPr altLang="zh-CN" sz="1400" dirty="0" smtClean="0"/>
              <a:t>[11] 吴文峻,于鑫,蒲彦均,等.微服务时代的复杂服务软件开发[J].计算机科学,2020,47(12):11-17.</a:t>
            </a:r>
          </a:p>
          <a:p>
            <a:r>
              <a:rPr altLang="zh-CN" sz="1400" dirty="0" smtClean="0"/>
              <a:t>[12] 胡如乐,张亮,张倩,等.基于微服务基础组件的前端开发技术应用研究[J].电子测试,2020(20):84-86.</a:t>
            </a:r>
          </a:p>
          <a:p>
            <a:r>
              <a:rPr altLang="zh-CN" sz="1400" dirty="0" smtClean="0"/>
              <a:t>[13 梁光瑞,魏国,杨光.微服务架构与容器技术的应用集成实践[J].科技创新与应用,2020(19):166-167.</a:t>
            </a:r>
          </a:p>
          <a:p>
            <a:r>
              <a:rPr altLang="zh-CN" sz="1400" dirty="0" smtClean="0"/>
              <a:t>[14] 王亚军.微服务架构在容器中的应用实践[J].数字技术与应用,2020,38(01):75-76.</a:t>
            </a:r>
          </a:p>
          <a:p>
            <a:r>
              <a:rPr altLang="zh-CN" sz="1400" dirty="0" smtClean="0"/>
              <a:t>[15] 姚刚,蔡凤翔,李英浩.浅谈微服务架构的网站开发技术[J].信息系统工程,2019(12):69-70.</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0" y="6223000"/>
            <a:ext cx="12192000" cy="635000"/>
          </a:xfrm>
          <a:prstGeom prst="rect">
            <a:avLst/>
          </a:prstGeom>
          <a:solidFill>
            <a:srgbClr val="44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149195" y="3301238"/>
            <a:ext cx="7879080" cy="1015663"/>
          </a:xfrm>
          <a:prstGeom prst="rect">
            <a:avLst/>
          </a:prstGeom>
        </p:spPr>
        <p:txBody>
          <a:bodyPr wrap="none">
            <a:spAutoFit/>
          </a:bodyPr>
          <a:lstStyle/>
          <a:p>
            <a:r>
              <a:rPr lang="zh-CN" altLang="en-US" sz="6000" b="1" dirty="0">
                <a:solidFill>
                  <a:schemeClr val="bg1"/>
                </a:solidFill>
              </a:rPr>
              <a:t>感谢</a:t>
            </a:r>
            <a:r>
              <a:rPr lang="zh-CN" altLang="en-US" sz="6000" b="1" dirty="0" smtClean="0">
                <a:solidFill>
                  <a:schemeClr val="bg1"/>
                </a:solidFill>
              </a:rPr>
              <a:t>各位老师</a:t>
            </a:r>
            <a:r>
              <a:rPr lang="zh-CN" altLang="en-US" sz="6000" b="1" dirty="0">
                <a:solidFill>
                  <a:schemeClr val="bg1"/>
                </a:solidFill>
              </a:rPr>
              <a:t>评判指导</a:t>
            </a:r>
          </a:p>
        </p:txBody>
      </p:sp>
      <p:sp>
        <p:nvSpPr>
          <p:cNvPr id="20" name="椭圆 19"/>
          <p:cNvSpPr/>
          <p:nvPr/>
        </p:nvSpPr>
        <p:spPr>
          <a:xfrm>
            <a:off x="5627539"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6038127"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6443635" y="5333204"/>
            <a:ext cx="115746" cy="11574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5081270" y="4378325"/>
            <a:ext cx="2011680" cy="615315"/>
          </a:xfrm>
          <a:prstGeom prst="rect">
            <a:avLst/>
          </a:prstGeom>
        </p:spPr>
        <p:txBody>
          <a:bodyPr wrap="none">
            <a:noAutofit/>
          </a:bodyPr>
          <a:lstStyle/>
          <a:p>
            <a:pPr algn="ctr"/>
            <a:r>
              <a:rPr lang="zh-CN" altLang="en-US" dirty="0" smtClean="0">
                <a:solidFill>
                  <a:schemeClr val="bg1">
                    <a:lumMod val="95000"/>
                  </a:schemeClr>
                </a:solidFill>
                <a:latin typeface="+mj-ea"/>
                <a:ea typeface="+mj-ea"/>
              </a:rPr>
              <a:t>指导</a:t>
            </a:r>
            <a:r>
              <a:rPr lang="zh-CN" altLang="en-US" dirty="0">
                <a:solidFill>
                  <a:schemeClr val="bg1">
                    <a:lumMod val="95000"/>
                  </a:schemeClr>
                </a:solidFill>
                <a:latin typeface="+mj-ea"/>
                <a:ea typeface="+mj-ea"/>
              </a:rPr>
              <a:t>老师</a:t>
            </a:r>
            <a:r>
              <a:rPr lang="zh-CN" altLang="en-US" dirty="0" smtClean="0">
                <a:solidFill>
                  <a:schemeClr val="bg1">
                    <a:lumMod val="95000"/>
                  </a:schemeClr>
                </a:solidFill>
                <a:latin typeface="+mj-ea"/>
                <a:ea typeface="+mj-ea"/>
              </a:rPr>
              <a:t>：</a:t>
            </a:r>
            <a:r>
              <a:rPr lang="en-US" dirty="0" smtClean="0">
                <a:solidFill>
                  <a:schemeClr val="bg1">
                    <a:lumMod val="95000"/>
                  </a:schemeClr>
                </a:solidFill>
                <a:latin typeface="+mj-ea"/>
                <a:ea typeface="+mj-ea"/>
              </a:rPr>
              <a:t>XXX</a:t>
            </a:r>
            <a:endParaRPr lang="en-US" altLang="zh-CN" dirty="0" smtClean="0">
              <a:solidFill>
                <a:schemeClr val="bg1">
                  <a:lumMod val="95000"/>
                </a:schemeClr>
              </a:solidFill>
              <a:latin typeface="+mj-ea"/>
              <a:ea typeface="+mj-ea"/>
            </a:endParaRPr>
          </a:p>
          <a:p>
            <a:pPr algn="ctr"/>
            <a:r>
              <a:rPr lang="zh-CN" altLang="en-US" dirty="0" smtClean="0">
                <a:solidFill>
                  <a:schemeClr val="bg1">
                    <a:lumMod val="95000"/>
                  </a:schemeClr>
                </a:solidFill>
                <a:latin typeface="+mj-ea"/>
                <a:ea typeface="+mj-ea"/>
              </a:rPr>
              <a:t>报告人：</a:t>
            </a:r>
            <a:r>
              <a:rPr lang="en-US" altLang="zh-CN" dirty="0" smtClean="0">
                <a:solidFill>
                  <a:schemeClr val="bg1">
                    <a:lumMod val="95000"/>
                  </a:schemeClr>
                </a:solidFill>
                <a:latin typeface="+mj-ea"/>
                <a:ea typeface="+mj-ea"/>
              </a:rPr>
              <a:t>XXX</a:t>
            </a:r>
          </a:p>
        </p:txBody>
      </p:sp>
      <p:grpSp>
        <p:nvGrpSpPr>
          <p:cNvPr id="25" name="组合 24"/>
          <p:cNvGrpSpPr/>
          <p:nvPr/>
        </p:nvGrpSpPr>
        <p:grpSpPr>
          <a:xfrm>
            <a:off x="4769529" y="541051"/>
            <a:ext cx="2638414" cy="2624498"/>
            <a:chOff x="4769529" y="541051"/>
            <a:chExt cx="2638414" cy="2624498"/>
          </a:xfrm>
        </p:grpSpPr>
        <p:grpSp>
          <p:nvGrpSpPr>
            <p:cNvPr id="26" name="Group 74"/>
            <p:cNvGrpSpPr>
              <a:grpSpLocks noChangeAspect="1"/>
            </p:cNvGrpSpPr>
            <p:nvPr/>
          </p:nvGrpSpPr>
          <p:grpSpPr bwMode="auto">
            <a:xfrm>
              <a:off x="4769529" y="541051"/>
              <a:ext cx="2638414" cy="2624498"/>
              <a:chOff x="5429" y="2125"/>
              <a:chExt cx="569" cy="566"/>
            </a:xfrm>
            <a:solidFill>
              <a:schemeClr val="bg1"/>
            </a:solidFill>
          </p:grpSpPr>
          <p:sp>
            <p:nvSpPr>
              <p:cNvPr id="28" name="Freeform 75"/>
              <p:cNvSpPr/>
              <p:nvPr/>
            </p:nvSpPr>
            <p:spPr bwMode="auto">
              <a:xfrm>
                <a:off x="5639" y="2603"/>
                <a:ext cx="149" cy="22"/>
              </a:xfrm>
              <a:custGeom>
                <a:avLst/>
                <a:gdLst>
                  <a:gd name="T0" fmla="*/ 210 w 210"/>
                  <a:gd name="T1" fmla="*/ 16 h 32"/>
                  <a:gd name="T2" fmla="*/ 195 w 210"/>
                  <a:gd name="T3" fmla="*/ 0 h 32"/>
                  <a:gd name="T4" fmla="*/ 15 w 210"/>
                  <a:gd name="T5" fmla="*/ 0 h 32"/>
                  <a:gd name="T6" fmla="*/ 0 w 210"/>
                  <a:gd name="T7" fmla="*/ 16 h 32"/>
                  <a:gd name="T8" fmla="*/ 0 w 210"/>
                  <a:gd name="T9" fmla="*/ 16 h 32"/>
                  <a:gd name="T10" fmla="*/ 15 w 210"/>
                  <a:gd name="T11" fmla="*/ 32 h 32"/>
                  <a:gd name="T12" fmla="*/ 195 w 210"/>
                  <a:gd name="T13" fmla="*/ 32 h 32"/>
                  <a:gd name="T14" fmla="*/ 210 w 210"/>
                  <a:gd name="T15" fmla="*/ 16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2">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2"/>
                      <a:pt x="15" y="32"/>
                    </a:cubicBezTo>
                    <a:cubicBezTo>
                      <a:pt x="195" y="32"/>
                      <a:pt x="195" y="32"/>
                      <a:pt x="195" y="32"/>
                    </a:cubicBezTo>
                    <a:cubicBezTo>
                      <a:pt x="203" y="32"/>
                      <a:pt x="210" y="24"/>
                      <a:pt x="210" y="1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76"/>
              <p:cNvSpPr/>
              <p:nvPr/>
            </p:nvSpPr>
            <p:spPr bwMode="auto">
              <a:xfrm>
                <a:off x="5702" y="2125"/>
                <a:ext cx="23" cy="94"/>
              </a:xfrm>
              <a:custGeom>
                <a:avLst/>
                <a:gdLst>
                  <a:gd name="T0" fmla="*/ 16 w 32"/>
                  <a:gd name="T1" fmla="*/ 132 h 132"/>
                  <a:gd name="T2" fmla="*/ 32 w 32"/>
                  <a:gd name="T3" fmla="*/ 116 h 132"/>
                  <a:gd name="T4" fmla="*/ 32 w 32"/>
                  <a:gd name="T5" fmla="*/ 16 h 132"/>
                  <a:gd name="T6" fmla="*/ 16 w 32"/>
                  <a:gd name="T7" fmla="*/ 0 h 132"/>
                  <a:gd name="T8" fmla="*/ 16 w 32"/>
                  <a:gd name="T9" fmla="*/ 0 h 132"/>
                  <a:gd name="T10" fmla="*/ 0 w 32"/>
                  <a:gd name="T11" fmla="*/ 16 h 132"/>
                  <a:gd name="T12" fmla="*/ 0 w 32"/>
                  <a:gd name="T13" fmla="*/ 116 h 132"/>
                  <a:gd name="T14" fmla="*/ 16 w 32"/>
                  <a:gd name="T15" fmla="*/ 132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132">
                    <a:moveTo>
                      <a:pt x="16" y="132"/>
                    </a:moveTo>
                    <a:cubicBezTo>
                      <a:pt x="25" y="132"/>
                      <a:pt x="32" y="125"/>
                      <a:pt x="32" y="116"/>
                    </a:cubicBezTo>
                    <a:cubicBezTo>
                      <a:pt x="32" y="16"/>
                      <a:pt x="32" y="16"/>
                      <a:pt x="32" y="16"/>
                    </a:cubicBezTo>
                    <a:cubicBezTo>
                      <a:pt x="32" y="7"/>
                      <a:pt x="25" y="0"/>
                      <a:pt x="16" y="0"/>
                    </a:cubicBezTo>
                    <a:cubicBezTo>
                      <a:pt x="16" y="0"/>
                      <a:pt x="16" y="0"/>
                      <a:pt x="16" y="0"/>
                    </a:cubicBezTo>
                    <a:cubicBezTo>
                      <a:pt x="7" y="0"/>
                      <a:pt x="0" y="7"/>
                      <a:pt x="0" y="16"/>
                    </a:cubicBezTo>
                    <a:cubicBezTo>
                      <a:pt x="0" y="116"/>
                      <a:pt x="0" y="116"/>
                      <a:pt x="0" y="116"/>
                    </a:cubicBezTo>
                    <a:cubicBezTo>
                      <a:pt x="0" y="125"/>
                      <a:pt x="7" y="132"/>
                      <a:pt x="16" y="132"/>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77"/>
              <p:cNvSpPr/>
              <p:nvPr/>
            </p:nvSpPr>
            <p:spPr bwMode="auto">
              <a:xfrm>
                <a:off x="5802" y="2160"/>
                <a:ext cx="61" cy="87"/>
              </a:xfrm>
              <a:custGeom>
                <a:avLst/>
                <a:gdLst>
                  <a:gd name="T0" fmla="*/ 10 w 86"/>
                  <a:gd name="T1" fmla="*/ 119 h 123"/>
                  <a:gd name="T2" fmla="*/ 32 w 86"/>
                  <a:gd name="T3" fmla="*/ 113 h 123"/>
                  <a:gd name="T4" fmla="*/ 82 w 86"/>
                  <a:gd name="T5" fmla="*/ 26 h 123"/>
                  <a:gd name="T6" fmla="*/ 76 w 86"/>
                  <a:gd name="T7" fmla="*/ 5 h 123"/>
                  <a:gd name="T8" fmla="*/ 76 w 86"/>
                  <a:gd name="T9" fmla="*/ 5 h 123"/>
                  <a:gd name="T10" fmla="*/ 55 w 86"/>
                  <a:gd name="T11" fmla="*/ 10 h 123"/>
                  <a:gd name="T12" fmla="*/ 5 w 86"/>
                  <a:gd name="T13" fmla="*/ 97 h 123"/>
                  <a:gd name="T14" fmla="*/ 10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10" y="119"/>
                    </a:moveTo>
                    <a:cubicBezTo>
                      <a:pt x="18" y="123"/>
                      <a:pt x="27" y="120"/>
                      <a:pt x="32" y="113"/>
                    </a:cubicBezTo>
                    <a:cubicBezTo>
                      <a:pt x="82" y="26"/>
                      <a:pt x="82" y="26"/>
                      <a:pt x="82" y="26"/>
                    </a:cubicBezTo>
                    <a:cubicBezTo>
                      <a:pt x="86" y="19"/>
                      <a:pt x="83" y="9"/>
                      <a:pt x="76" y="5"/>
                    </a:cubicBezTo>
                    <a:cubicBezTo>
                      <a:pt x="76" y="5"/>
                      <a:pt x="76" y="5"/>
                      <a:pt x="76" y="5"/>
                    </a:cubicBezTo>
                    <a:cubicBezTo>
                      <a:pt x="69" y="0"/>
                      <a:pt x="59" y="3"/>
                      <a:pt x="55" y="10"/>
                    </a:cubicBezTo>
                    <a:cubicBezTo>
                      <a:pt x="5" y="97"/>
                      <a:pt x="5" y="97"/>
                      <a:pt x="5" y="97"/>
                    </a:cubicBezTo>
                    <a:cubicBezTo>
                      <a:pt x="0" y="105"/>
                      <a:pt x="3" y="114"/>
                      <a:pt x="10" y="11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78"/>
              <p:cNvSpPr/>
              <p:nvPr/>
            </p:nvSpPr>
            <p:spPr bwMode="auto">
              <a:xfrm>
                <a:off x="5876" y="2260"/>
                <a:ext cx="87" cy="62"/>
              </a:xfrm>
              <a:custGeom>
                <a:avLst/>
                <a:gdLst>
                  <a:gd name="T0" fmla="*/ 5 w 123"/>
                  <a:gd name="T1" fmla="*/ 76 h 86"/>
                  <a:gd name="T2" fmla="*/ 26 w 123"/>
                  <a:gd name="T3" fmla="*/ 82 h 86"/>
                  <a:gd name="T4" fmla="*/ 113 w 123"/>
                  <a:gd name="T5" fmla="*/ 31 h 86"/>
                  <a:gd name="T6" fmla="*/ 118 w 123"/>
                  <a:gd name="T7" fmla="*/ 10 h 86"/>
                  <a:gd name="T8" fmla="*/ 118 w 123"/>
                  <a:gd name="T9" fmla="*/ 10 h 86"/>
                  <a:gd name="T10" fmla="*/ 97 w 123"/>
                  <a:gd name="T11" fmla="*/ 4 h 86"/>
                  <a:gd name="T12" fmla="*/ 10 w 123"/>
                  <a:gd name="T13" fmla="*/ 55 h 86"/>
                  <a:gd name="T14" fmla="*/ 5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5" y="76"/>
                    </a:moveTo>
                    <a:cubicBezTo>
                      <a:pt x="9" y="83"/>
                      <a:pt x="19" y="86"/>
                      <a:pt x="26" y="82"/>
                    </a:cubicBezTo>
                    <a:cubicBezTo>
                      <a:pt x="113" y="31"/>
                      <a:pt x="113" y="31"/>
                      <a:pt x="113" y="31"/>
                    </a:cubicBezTo>
                    <a:cubicBezTo>
                      <a:pt x="120" y="27"/>
                      <a:pt x="123" y="18"/>
                      <a:pt x="118" y="10"/>
                    </a:cubicBezTo>
                    <a:cubicBezTo>
                      <a:pt x="118" y="10"/>
                      <a:pt x="118" y="10"/>
                      <a:pt x="118" y="10"/>
                    </a:cubicBezTo>
                    <a:cubicBezTo>
                      <a:pt x="114" y="3"/>
                      <a:pt x="105" y="0"/>
                      <a:pt x="97" y="4"/>
                    </a:cubicBezTo>
                    <a:cubicBezTo>
                      <a:pt x="10" y="55"/>
                      <a:pt x="10" y="55"/>
                      <a:pt x="10" y="55"/>
                    </a:cubicBezTo>
                    <a:cubicBezTo>
                      <a:pt x="3" y="59"/>
                      <a:pt x="0" y="68"/>
                      <a:pt x="5" y="7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79"/>
              <p:cNvSpPr/>
              <p:nvPr/>
            </p:nvSpPr>
            <p:spPr bwMode="auto">
              <a:xfrm>
                <a:off x="5905" y="2399"/>
                <a:ext cx="93" cy="22"/>
              </a:xfrm>
              <a:custGeom>
                <a:avLst/>
                <a:gdLst>
                  <a:gd name="T0" fmla="*/ 0 w 131"/>
                  <a:gd name="T1" fmla="*/ 15 h 31"/>
                  <a:gd name="T2" fmla="*/ 15 w 131"/>
                  <a:gd name="T3" fmla="*/ 31 h 31"/>
                  <a:gd name="T4" fmla="*/ 115 w 131"/>
                  <a:gd name="T5" fmla="*/ 31 h 31"/>
                  <a:gd name="T6" fmla="*/ 131 w 131"/>
                  <a:gd name="T7" fmla="*/ 15 h 31"/>
                  <a:gd name="T8" fmla="*/ 131 w 131"/>
                  <a:gd name="T9" fmla="*/ 15 h 31"/>
                  <a:gd name="T10" fmla="*/ 115 w 131"/>
                  <a:gd name="T11" fmla="*/ 0 h 31"/>
                  <a:gd name="T12" fmla="*/ 15 w 131"/>
                  <a:gd name="T13" fmla="*/ 0 h 31"/>
                  <a:gd name="T14" fmla="*/ 0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0" y="15"/>
                    </a:moveTo>
                    <a:cubicBezTo>
                      <a:pt x="0" y="24"/>
                      <a:pt x="7" y="31"/>
                      <a:pt x="15" y="31"/>
                    </a:cubicBezTo>
                    <a:cubicBezTo>
                      <a:pt x="115" y="31"/>
                      <a:pt x="115" y="31"/>
                      <a:pt x="115" y="31"/>
                    </a:cubicBezTo>
                    <a:cubicBezTo>
                      <a:pt x="124" y="31"/>
                      <a:pt x="131" y="24"/>
                      <a:pt x="131" y="15"/>
                    </a:cubicBezTo>
                    <a:cubicBezTo>
                      <a:pt x="131" y="15"/>
                      <a:pt x="131" y="15"/>
                      <a:pt x="131" y="15"/>
                    </a:cubicBezTo>
                    <a:cubicBezTo>
                      <a:pt x="131" y="7"/>
                      <a:pt x="124" y="0"/>
                      <a:pt x="115" y="0"/>
                    </a:cubicBezTo>
                    <a:cubicBezTo>
                      <a:pt x="15" y="0"/>
                      <a:pt x="15" y="0"/>
                      <a:pt x="15" y="0"/>
                    </a:cubicBezTo>
                    <a:cubicBezTo>
                      <a:pt x="7" y="0"/>
                      <a:pt x="0" y="7"/>
                      <a:pt x="0" y="15"/>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80"/>
              <p:cNvSpPr/>
              <p:nvPr/>
            </p:nvSpPr>
            <p:spPr bwMode="auto">
              <a:xfrm>
                <a:off x="5564" y="2160"/>
                <a:ext cx="61" cy="87"/>
              </a:xfrm>
              <a:custGeom>
                <a:avLst/>
                <a:gdLst>
                  <a:gd name="T0" fmla="*/ 76 w 86"/>
                  <a:gd name="T1" fmla="*/ 119 h 123"/>
                  <a:gd name="T2" fmla="*/ 81 w 86"/>
                  <a:gd name="T3" fmla="*/ 97 h 123"/>
                  <a:gd name="T4" fmla="*/ 31 w 86"/>
                  <a:gd name="T5" fmla="*/ 10 h 123"/>
                  <a:gd name="T6" fmla="*/ 10 w 86"/>
                  <a:gd name="T7" fmla="*/ 5 h 123"/>
                  <a:gd name="T8" fmla="*/ 10 w 86"/>
                  <a:gd name="T9" fmla="*/ 5 h 123"/>
                  <a:gd name="T10" fmla="*/ 4 w 86"/>
                  <a:gd name="T11" fmla="*/ 26 h 123"/>
                  <a:gd name="T12" fmla="*/ 54 w 86"/>
                  <a:gd name="T13" fmla="*/ 113 h 123"/>
                  <a:gd name="T14" fmla="*/ 76 w 86"/>
                  <a:gd name="T15" fmla="*/ 119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123">
                    <a:moveTo>
                      <a:pt x="76" y="119"/>
                    </a:moveTo>
                    <a:cubicBezTo>
                      <a:pt x="83" y="114"/>
                      <a:pt x="86" y="105"/>
                      <a:pt x="81" y="97"/>
                    </a:cubicBezTo>
                    <a:cubicBezTo>
                      <a:pt x="31" y="10"/>
                      <a:pt x="31" y="10"/>
                      <a:pt x="31" y="10"/>
                    </a:cubicBezTo>
                    <a:cubicBezTo>
                      <a:pt x="27" y="3"/>
                      <a:pt x="17" y="0"/>
                      <a:pt x="10" y="5"/>
                    </a:cubicBezTo>
                    <a:cubicBezTo>
                      <a:pt x="10" y="5"/>
                      <a:pt x="10" y="5"/>
                      <a:pt x="10" y="5"/>
                    </a:cubicBezTo>
                    <a:cubicBezTo>
                      <a:pt x="3" y="9"/>
                      <a:pt x="0" y="19"/>
                      <a:pt x="4" y="26"/>
                    </a:cubicBezTo>
                    <a:cubicBezTo>
                      <a:pt x="54" y="113"/>
                      <a:pt x="54" y="113"/>
                      <a:pt x="54" y="113"/>
                    </a:cubicBezTo>
                    <a:cubicBezTo>
                      <a:pt x="59" y="120"/>
                      <a:pt x="68" y="123"/>
                      <a:pt x="76" y="11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81"/>
              <p:cNvSpPr/>
              <p:nvPr/>
            </p:nvSpPr>
            <p:spPr bwMode="auto">
              <a:xfrm>
                <a:off x="5464" y="2260"/>
                <a:ext cx="87" cy="62"/>
              </a:xfrm>
              <a:custGeom>
                <a:avLst/>
                <a:gdLst>
                  <a:gd name="T0" fmla="*/ 118 w 123"/>
                  <a:gd name="T1" fmla="*/ 76 h 86"/>
                  <a:gd name="T2" fmla="*/ 113 w 123"/>
                  <a:gd name="T3" fmla="*/ 55 h 86"/>
                  <a:gd name="T4" fmla="*/ 26 w 123"/>
                  <a:gd name="T5" fmla="*/ 4 h 86"/>
                  <a:gd name="T6" fmla="*/ 5 w 123"/>
                  <a:gd name="T7" fmla="*/ 10 h 86"/>
                  <a:gd name="T8" fmla="*/ 5 w 123"/>
                  <a:gd name="T9" fmla="*/ 10 h 86"/>
                  <a:gd name="T10" fmla="*/ 10 w 123"/>
                  <a:gd name="T11" fmla="*/ 31 h 86"/>
                  <a:gd name="T12" fmla="*/ 97 w 123"/>
                  <a:gd name="T13" fmla="*/ 82 h 86"/>
                  <a:gd name="T14" fmla="*/ 118 w 123"/>
                  <a:gd name="T15" fmla="*/ 7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3" h="86">
                    <a:moveTo>
                      <a:pt x="118" y="76"/>
                    </a:moveTo>
                    <a:cubicBezTo>
                      <a:pt x="123" y="68"/>
                      <a:pt x="120" y="59"/>
                      <a:pt x="113" y="55"/>
                    </a:cubicBezTo>
                    <a:cubicBezTo>
                      <a:pt x="26" y="4"/>
                      <a:pt x="26" y="4"/>
                      <a:pt x="26" y="4"/>
                    </a:cubicBezTo>
                    <a:cubicBezTo>
                      <a:pt x="18" y="0"/>
                      <a:pt x="9" y="3"/>
                      <a:pt x="5" y="10"/>
                    </a:cubicBezTo>
                    <a:cubicBezTo>
                      <a:pt x="5" y="10"/>
                      <a:pt x="5" y="10"/>
                      <a:pt x="5" y="10"/>
                    </a:cubicBezTo>
                    <a:cubicBezTo>
                      <a:pt x="0" y="18"/>
                      <a:pt x="3" y="27"/>
                      <a:pt x="10" y="31"/>
                    </a:cubicBezTo>
                    <a:cubicBezTo>
                      <a:pt x="97" y="82"/>
                      <a:pt x="97" y="82"/>
                      <a:pt x="97" y="82"/>
                    </a:cubicBezTo>
                    <a:cubicBezTo>
                      <a:pt x="105" y="86"/>
                      <a:pt x="114" y="83"/>
                      <a:pt x="118" y="7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82"/>
              <p:cNvSpPr/>
              <p:nvPr/>
            </p:nvSpPr>
            <p:spPr bwMode="auto">
              <a:xfrm>
                <a:off x="5429" y="2399"/>
                <a:ext cx="93" cy="22"/>
              </a:xfrm>
              <a:custGeom>
                <a:avLst/>
                <a:gdLst>
                  <a:gd name="T0" fmla="*/ 131 w 131"/>
                  <a:gd name="T1" fmla="*/ 15 h 31"/>
                  <a:gd name="T2" fmla="*/ 116 w 131"/>
                  <a:gd name="T3" fmla="*/ 0 h 31"/>
                  <a:gd name="T4" fmla="*/ 16 w 131"/>
                  <a:gd name="T5" fmla="*/ 0 h 31"/>
                  <a:gd name="T6" fmla="*/ 0 w 131"/>
                  <a:gd name="T7" fmla="*/ 15 h 31"/>
                  <a:gd name="T8" fmla="*/ 0 w 131"/>
                  <a:gd name="T9" fmla="*/ 15 h 31"/>
                  <a:gd name="T10" fmla="*/ 16 w 131"/>
                  <a:gd name="T11" fmla="*/ 31 h 31"/>
                  <a:gd name="T12" fmla="*/ 116 w 131"/>
                  <a:gd name="T13" fmla="*/ 31 h 31"/>
                  <a:gd name="T14" fmla="*/ 131 w 131"/>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31">
                    <a:moveTo>
                      <a:pt x="131" y="15"/>
                    </a:moveTo>
                    <a:cubicBezTo>
                      <a:pt x="131" y="7"/>
                      <a:pt x="124" y="0"/>
                      <a:pt x="116" y="0"/>
                    </a:cubicBezTo>
                    <a:cubicBezTo>
                      <a:pt x="16" y="0"/>
                      <a:pt x="16" y="0"/>
                      <a:pt x="16" y="0"/>
                    </a:cubicBezTo>
                    <a:cubicBezTo>
                      <a:pt x="7" y="0"/>
                      <a:pt x="0" y="7"/>
                      <a:pt x="0" y="15"/>
                    </a:cubicBezTo>
                    <a:cubicBezTo>
                      <a:pt x="0" y="15"/>
                      <a:pt x="0" y="15"/>
                      <a:pt x="0" y="15"/>
                    </a:cubicBezTo>
                    <a:cubicBezTo>
                      <a:pt x="0" y="24"/>
                      <a:pt x="7" y="31"/>
                      <a:pt x="16" y="31"/>
                    </a:cubicBezTo>
                    <a:cubicBezTo>
                      <a:pt x="116" y="31"/>
                      <a:pt x="116" y="31"/>
                      <a:pt x="116" y="31"/>
                    </a:cubicBezTo>
                    <a:cubicBezTo>
                      <a:pt x="124" y="31"/>
                      <a:pt x="131" y="24"/>
                      <a:pt x="131" y="15"/>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83"/>
              <p:cNvSpPr/>
              <p:nvPr/>
            </p:nvSpPr>
            <p:spPr bwMode="auto">
              <a:xfrm>
                <a:off x="5639" y="2633"/>
                <a:ext cx="149" cy="22"/>
              </a:xfrm>
              <a:custGeom>
                <a:avLst/>
                <a:gdLst>
                  <a:gd name="T0" fmla="*/ 210 w 210"/>
                  <a:gd name="T1" fmla="*/ 16 h 31"/>
                  <a:gd name="T2" fmla="*/ 195 w 210"/>
                  <a:gd name="T3" fmla="*/ 0 h 31"/>
                  <a:gd name="T4" fmla="*/ 15 w 210"/>
                  <a:gd name="T5" fmla="*/ 0 h 31"/>
                  <a:gd name="T6" fmla="*/ 0 w 210"/>
                  <a:gd name="T7" fmla="*/ 16 h 31"/>
                  <a:gd name="T8" fmla="*/ 0 w 210"/>
                  <a:gd name="T9" fmla="*/ 16 h 31"/>
                  <a:gd name="T10" fmla="*/ 15 w 210"/>
                  <a:gd name="T11" fmla="*/ 31 h 31"/>
                  <a:gd name="T12" fmla="*/ 195 w 210"/>
                  <a:gd name="T13" fmla="*/ 31 h 31"/>
                  <a:gd name="T14" fmla="*/ 210 w 210"/>
                  <a:gd name="T15" fmla="*/ 16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0" h="31">
                    <a:moveTo>
                      <a:pt x="210" y="16"/>
                    </a:moveTo>
                    <a:cubicBezTo>
                      <a:pt x="210" y="7"/>
                      <a:pt x="203" y="0"/>
                      <a:pt x="195" y="0"/>
                    </a:cubicBezTo>
                    <a:cubicBezTo>
                      <a:pt x="15" y="0"/>
                      <a:pt x="15" y="0"/>
                      <a:pt x="15" y="0"/>
                    </a:cubicBezTo>
                    <a:cubicBezTo>
                      <a:pt x="7" y="0"/>
                      <a:pt x="0" y="7"/>
                      <a:pt x="0" y="16"/>
                    </a:cubicBezTo>
                    <a:cubicBezTo>
                      <a:pt x="0" y="16"/>
                      <a:pt x="0" y="16"/>
                      <a:pt x="0" y="16"/>
                    </a:cubicBezTo>
                    <a:cubicBezTo>
                      <a:pt x="0" y="24"/>
                      <a:pt x="7" y="31"/>
                      <a:pt x="15" y="31"/>
                    </a:cubicBezTo>
                    <a:cubicBezTo>
                      <a:pt x="195" y="31"/>
                      <a:pt x="195" y="31"/>
                      <a:pt x="195" y="31"/>
                    </a:cubicBezTo>
                    <a:cubicBezTo>
                      <a:pt x="203" y="31"/>
                      <a:pt x="210" y="24"/>
                      <a:pt x="210" y="1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84"/>
              <p:cNvSpPr/>
              <p:nvPr/>
            </p:nvSpPr>
            <p:spPr bwMode="auto">
              <a:xfrm>
                <a:off x="5676" y="2664"/>
                <a:ext cx="75" cy="27"/>
              </a:xfrm>
              <a:custGeom>
                <a:avLst/>
                <a:gdLst>
                  <a:gd name="T0" fmla="*/ 0 w 106"/>
                  <a:gd name="T1" fmla="*/ 0 h 38"/>
                  <a:gd name="T2" fmla="*/ 53 w 106"/>
                  <a:gd name="T3" fmla="*/ 38 h 38"/>
                  <a:gd name="T4" fmla="*/ 106 w 106"/>
                  <a:gd name="T5" fmla="*/ 0 h 38"/>
                  <a:gd name="T6" fmla="*/ 0 w 106"/>
                  <a:gd name="T7" fmla="*/ 0 h 38"/>
                </a:gdLst>
                <a:ahLst/>
                <a:cxnLst>
                  <a:cxn ang="0">
                    <a:pos x="T0" y="T1"/>
                  </a:cxn>
                  <a:cxn ang="0">
                    <a:pos x="T2" y="T3"/>
                  </a:cxn>
                  <a:cxn ang="0">
                    <a:pos x="T4" y="T5"/>
                  </a:cxn>
                  <a:cxn ang="0">
                    <a:pos x="T6" y="T7"/>
                  </a:cxn>
                </a:cxnLst>
                <a:rect l="0" t="0" r="r" b="b"/>
                <a:pathLst>
                  <a:path w="106" h="38">
                    <a:moveTo>
                      <a:pt x="0" y="0"/>
                    </a:moveTo>
                    <a:cubicBezTo>
                      <a:pt x="8" y="22"/>
                      <a:pt x="28" y="38"/>
                      <a:pt x="53" y="38"/>
                    </a:cubicBezTo>
                    <a:cubicBezTo>
                      <a:pt x="78" y="38"/>
                      <a:pt x="98" y="22"/>
                      <a:pt x="106" y="0"/>
                    </a:cubicBezTo>
                    <a:lnTo>
                      <a:pt x="0"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85"/>
              <p:cNvSpPr>
                <a:spLocks noEditPoints="1"/>
              </p:cNvSpPr>
              <p:nvPr/>
            </p:nvSpPr>
            <p:spPr bwMode="auto">
              <a:xfrm>
                <a:off x="5558" y="2254"/>
                <a:ext cx="312" cy="331"/>
              </a:xfrm>
              <a:custGeom>
                <a:avLst/>
                <a:gdLst>
                  <a:gd name="T0" fmla="*/ 219 w 438"/>
                  <a:gd name="T1" fmla="*/ 0 h 465"/>
                  <a:gd name="T2" fmla="*/ 0 w 438"/>
                  <a:gd name="T3" fmla="*/ 219 h 465"/>
                  <a:gd name="T4" fmla="*/ 72 w 438"/>
                  <a:gd name="T5" fmla="*/ 381 h 465"/>
                  <a:gd name="T6" fmla="*/ 82 w 438"/>
                  <a:gd name="T7" fmla="*/ 390 h 465"/>
                  <a:gd name="T8" fmla="*/ 114 w 438"/>
                  <a:gd name="T9" fmla="*/ 465 h 465"/>
                  <a:gd name="T10" fmla="*/ 324 w 438"/>
                  <a:gd name="T11" fmla="*/ 465 h 465"/>
                  <a:gd name="T12" fmla="*/ 356 w 438"/>
                  <a:gd name="T13" fmla="*/ 390 h 465"/>
                  <a:gd name="T14" fmla="*/ 366 w 438"/>
                  <a:gd name="T15" fmla="*/ 381 h 465"/>
                  <a:gd name="T16" fmla="*/ 438 w 438"/>
                  <a:gd name="T17" fmla="*/ 219 h 465"/>
                  <a:gd name="T18" fmla="*/ 219 w 438"/>
                  <a:gd name="T19" fmla="*/ 0 h 465"/>
                  <a:gd name="T20" fmla="*/ 234 w 438"/>
                  <a:gd name="T21" fmla="*/ 323 h 465"/>
                  <a:gd name="T22" fmla="*/ 234 w 438"/>
                  <a:gd name="T23" fmla="*/ 342 h 465"/>
                  <a:gd name="T24" fmla="*/ 230 w 438"/>
                  <a:gd name="T25" fmla="*/ 353 h 465"/>
                  <a:gd name="T26" fmla="*/ 219 w 438"/>
                  <a:gd name="T27" fmla="*/ 357 h 465"/>
                  <a:gd name="T28" fmla="*/ 216 w 438"/>
                  <a:gd name="T29" fmla="*/ 357 h 465"/>
                  <a:gd name="T30" fmla="*/ 205 w 438"/>
                  <a:gd name="T31" fmla="*/ 353 h 465"/>
                  <a:gd name="T32" fmla="*/ 201 w 438"/>
                  <a:gd name="T33" fmla="*/ 342 h 465"/>
                  <a:gd name="T34" fmla="*/ 201 w 438"/>
                  <a:gd name="T35" fmla="*/ 325 h 465"/>
                  <a:gd name="T36" fmla="*/ 144 w 438"/>
                  <a:gd name="T37" fmla="*/ 311 h 465"/>
                  <a:gd name="T38" fmla="*/ 154 w 438"/>
                  <a:gd name="T39" fmla="*/ 271 h 465"/>
                  <a:gd name="T40" fmla="*/ 210 w 438"/>
                  <a:gd name="T41" fmla="*/ 286 h 465"/>
                  <a:gd name="T42" fmla="*/ 242 w 438"/>
                  <a:gd name="T43" fmla="*/ 265 h 465"/>
                  <a:gd name="T44" fmla="*/ 206 w 438"/>
                  <a:gd name="T45" fmla="*/ 235 h 465"/>
                  <a:gd name="T46" fmla="*/ 146 w 438"/>
                  <a:gd name="T47" fmla="*/ 173 h 465"/>
                  <a:gd name="T48" fmla="*/ 203 w 438"/>
                  <a:gd name="T49" fmla="*/ 113 h 465"/>
                  <a:gd name="T50" fmla="*/ 203 w 438"/>
                  <a:gd name="T51" fmla="*/ 96 h 465"/>
                  <a:gd name="T52" fmla="*/ 207 w 438"/>
                  <a:gd name="T53" fmla="*/ 85 h 465"/>
                  <a:gd name="T54" fmla="*/ 218 w 438"/>
                  <a:gd name="T55" fmla="*/ 81 h 465"/>
                  <a:gd name="T56" fmla="*/ 221 w 438"/>
                  <a:gd name="T57" fmla="*/ 81 h 465"/>
                  <a:gd name="T58" fmla="*/ 232 w 438"/>
                  <a:gd name="T59" fmla="*/ 85 h 465"/>
                  <a:gd name="T60" fmla="*/ 236 w 438"/>
                  <a:gd name="T61" fmla="*/ 96 h 465"/>
                  <a:gd name="T62" fmla="*/ 236 w 438"/>
                  <a:gd name="T63" fmla="*/ 111 h 465"/>
                  <a:gd name="T64" fmla="*/ 285 w 438"/>
                  <a:gd name="T65" fmla="*/ 122 h 465"/>
                  <a:gd name="T66" fmla="*/ 275 w 438"/>
                  <a:gd name="T67" fmla="*/ 160 h 465"/>
                  <a:gd name="T68" fmla="*/ 226 w 438"/>
                  <a:gd name="T69" fmla="*/ 149 h 465"/>
                  <a:gd name="T70" fmla="*/ 197 w 438"/>
                  <a:gd name="T71" fmla="*/ 168 h 465"/>
                  <a:gd name="T72" fmla="*/ 238 w 438"/>
                  <a:gd name="T73" fmla="*/ 197 h 465"/>
                  <a:gd name="T74" fmla="*/ 294 w 438"/>
                  <a:gd name="T75" fmla="*/ 260 h 465"/>
                  <a:gd name="T76" fmla="*/ 234 w 438"/>
                  <a:gd name="T77" fmla="*/ 32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38" h="465">
                    <a:moveTo>
                      <a:pt x="219" y="0"/>
                    </a:moveTo>
                    <a:cubicBezTo>
                      <a:pt x="98" y="0"/>
                      <a:pt x="0" y="98"/>
                      <a:pt x="0" y="219"/>
                    </a:cubicBezTo>
                    <a:cubicBezTo>
                      <a:pt x="0" y="283"/>
                      <a:pt x="28" y="341"/>
                      <a:pt x="72" y="381"/>
                    </a:cubicBezTo>
                    <a:cubicBezTo>
                      <a:pt x="72" y="382"/>
                      <a:pt x="78" y="387"/>
                      <a:pt x="82" y="390"/>
                    </a:cubicBezTo>
                    <a:cubicBezTo>
                      <a:pt x="102" y="408"/>
                      <a:pt x="114" y="436"/>
                      <a:pt x="114" y="465"/>
                    </a:cubicBezTo>
                    <a:cubicBezTo>
                      <a:pt x="324" y="465"/>
                      <a:pt x="324" y="465"/>
                      <a:pt x="324" y="465"/>
                    </a:cubicBezTo>
                    <a:cubicBezTo>
                      <a:pt x="324" y="436"/>
                      <a:pt x="336" y="408"/>
                      <a:pt x="356" y="390"/>
                    </a:cubicBezTo>
                    <a:cubicBezTo>
                      <a:pt x="360" y="387"/>
                      <a:pt x="366" y="382"/>
                      <a:pt x="366" y="381"/>
                    </a:cubicBezTo>
                    <a:cubicBezTo>
                      <a:pt x="410" y="341"/>
                      <a:pt x="438" y="283"/>
                      <a:pt x="438" y="219"/>
                    </a:cubicBezTo>
                    <a:cubicBezTo>
                      <a:pt x="438" y="98"/>
                      <a:pt x="340" y="0"/>
                      <a:pt x="219" y="0"/>
                    </a:cubicBezTo>
                    <a:close/>
                    <a:moveTo>
                      <a:pt x="234" y="323"/>
                    </a:moveTo>
                    <a:cubicBezTo>
                      <a:pt x="234" y="342"/>
                      <a:pt x="234" y="342"/>
                      <a:pt x="234" y="342"/>
                    </a:cubicBezTo>
                    <a:cubicBezTo>
                      <a:pt x="234" y="346"/>
                      <a:pt x="233" y="350"/>
                      <a:pt x="230" y="353"/>
                    </a:cubicBezTo>
                    <a:cubicBezTo>
                      <a:pt x="227" y="356"/>
                      <a:pt x="223" y="357"/>
                      <a:pt x="219" y="357"/>
                    </a:cubicBezTo>
                    <a:cubicBezTo>
                      <a:pt x="216" y="357"/>
                      <a:pt x="216" y="357"/>
                      <a:pt x="216" y="357"/>
                    </a:cubicBezTo>
                    <a:cubicBezTo>
                      <a:pt x="212" y="357"/>
                      <a:pt x="208" y="356"/>
                      <a:pt x="205" y="353"/>
                    </a:cubicBezTo>
                    <a:cubicBezTo>
                      <a:pt x="203" y="350"/>
                      <a:pt x="201" y="346"/>
                      <a:pt x="201" y="342"/>
                    </a:cubicBezTo>
                    <a:cubicBezTo>
                      <a:pt x="201" y="325"/>
                      <a:pt x="201" y="325"/>
                      <a:pt x="201" y="325"/>
                    </a:cubicBezTo>
                    <a:cubicBezTo>
                      <a:pt x="178" y="324"/>
                      <a:pt x="156" y="318"/>
                      <a:pt x="144" y="311"/>
                    </a:cubicBezTo>
                    <a:cubicBezTo>
                      <a:pt x="154" y="271"/>
                      <a:pt x="154" y="271"/>
                      <a:pt x="154" y="271"/>
                    </a:cubicBezTo>
                    <a:cubicBezTo>
                      <a:pt x="168" y="279"/>
                      <a:pt x="188" y="286"/>
                      <a:pt x="210" y="286"/>
                    </a:cubicBezTo>
                    <a:cubicBezTo>
                      <a:pt x="229" y="286"/>
                      <a:pt x="242" y="278"/>
                      <a:pt x="242" y="265"/>
                    </a:cubicBezTo>
                    <a:cubicBezTo>
                      <a:pt x="242" y="252"/>
                      <a:pt x="232" y="244"/>
                      <a:pt x="206" y="235"/>
                    </a:cubicBezTo>
                    <a:cubicBezTo>
                      <a:pt x="170" y="223"/>
                      <a:pt x="146" y="206"/>
                      <a:pt x="146" y="173"/>
                    </a:cubicBezTo>
                    <a:cubicBezTo>
                      <a:pt x="146" y="144"/>
                      <a:pt x="167" y="120"/>
                      <a:pt x="203" y="113"/>
                    </a:cubicBezTo>
                    <a:cubicBezTo>
                      <a:pt x="203" y="96"/>
                      <a:pt x="203" y="96"/>
                      <a:pt x="203" y="96"/>
                    </a:cubicBezTo>
                    <a:cubicBezTo>
                      <a:pt x="203" y="92"/>
                      <a:pt x="204" y="88"/>
                      <a:pt x="207" y="85"/>
                    </a:cubicBezTo>
                    <a:cubicBezTo>
                      <a:pt x="210" y="83"/>
                      <a:pt x="214" y="81"/>
                      <a:pt x="218" y="81"/>
                    </a:cubicBezTo>
                    <a:cubicBezTo>
                      <a:pt x="221" y="81"/>
                      <a:pt x="221" y="81"/>
                      <a:pt x="221" y="81"/>
                    </a:cubicBezTo>
                    <a:cubicBezTo>
                      <a:pt x="225" y="81"/>
                      <a:pt x="229" y="83"/>
                      <a:pt x="232" y="85"/>
                    </a:cubicBezTo>
                    <a:cubicBezTo>
                      <a:pt x="234" y="88"/>
                      <a:pt x="236" y="92"/>
                      <a:pt x="236" y="96"/>
                    </a:cubicBezTo>
                    <a:cubicBezTo>
                      <a:pt x="236" y="111"/>
                      <a:pt x="236" y="111"/>
                      <a:pt x="236" y="111"/>
                    </a:cubicBezTo>
                    <a:cubicBezTo>
                      <a:pt x="259" y="112"/>
                      <a:pt x="274" y="117"/>
                      <a:pt x="285" y="122"/>
                    </a:cubicBezTo>
                    <a:cubicBezTo>
                      <a:pt x="275" y="160"/>
                      <a:pt x="275" y="160"/>
                      <a:pt x="275" y="160"/>
                    </a:cubicBezTo>
                    <a:cubicBezTo>
                      <a:pt x="266" y="157"/>
                      <a:pt x="251" y="149"/>
                      <a:pt x="226" y="149"/>
                    </a:cubicBezTo>
                    <a:cubicBezTo>
                      <a:pt x="204" y="149"/>
                      <a:pt x="197" y="158"/>
                      <a:pt x="197" y="168"/>
                    </a:cubicBezTo>
                    <a:cubicBezTo>
                      <a:pt x="197" y="179"/>
                      <a:pt x="209" y="186"/>
                      <a:pt x="238" y="197"/>
                    </a:cubicBezTo>
                    <a:cubicBezTo>
                      <a:pt x="278" y="211"/>
                      <a:pt x="294" y="230"/>
                      <a:pt x="294" y="260"/>
                    </a:cubicBezTo>
                    <a:cubicBezTo>
                      <a:pt x="294" y="290"/>
                      <a:pt x="273" y="316"/>
                      <a:pt x="234" y="323"/>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椭圆 26"/>
            <p:cNvSpPr/>
            <p:nvPr/>
          </p:nvSpPr>
          <p:spPr>
            <a:xfrm>
              <a:off x="5709623" y="1310780"/>
              <a:ext cx="758223" cy="10714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pull dir="d"/>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论文背景</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2861310"/>
          </a:xfrm>
          <a:prstGeom prst="rect">
            <a:avLst/>
          </a:prstGeom>
        </p:spPr>
        <p:txBody>
          <a:bodyPr wrap="square">
            <a:spAutoFit/>
          </a:bodyPr>
          <a:lstStyle/>
          <a:p>
            <a:pPr indent="457200" algn="just" fontAlgn="auto"/>
            <a:r>
              <a:rPr altLang="zh-CN" dirty="0" smtClean="0"/>
              <a:t>近年来互联网技术飞速发展，给人们的生活带来了极大便利，也改变人们的生活生产方式，互联网拥有存储量大、可靠性高、使用方便等不可替代的优点，也正在逐步取代传统的信息管理模式[1]。由代码编程实现的各种管理工具和系统替代传统的人工操作，不但提升了可靠性还降低了人力成本，节省了时间，提升了工作效率。全球视域下信息技术逐步渗透到各个领域，多样化的数据信息为学生毕业管理带来了深刻变革，打破了传统的方式与载体，学生毕业管理的事务性工作面临新形势和新挑战[2]。</a:t>
            </a:r>
          </a:p>
          <a:p>
            <a:pPr indent="457200" algn="just" fontAlgn="auto"/>
            <a:r>
              <a:rPr altLang="zh-CN" dirty="0" smtClean="0"/>
              <a:t>计算机技术快速发展的同时也促进信息化发展，新型管理模式也正逐步推进，推动其信息化发展可以为其改革、进步提供保障。信息技术的改革已成为必然方向，管理人员应该抓住时代的机遇，与时俱进[3]。通过这种方式可以提升学生毕业管理工作的效率，促进新举措的实施，加速改革进程，改善管理服务能力。</a:t>
            </a:r>
          </a:p>
          <a:p>
            <a:pPr indent="457200" algn="just" fontAlgn="auto"/>
            <a:r>
              <a:rPr altLang="zh-CN" dirty="0" smtClean="0"/>
              <a:t>学生毕业管理小程序作为信息化建设的重要一环，学生毕业管理小程序的开发与实现，能够使学生毕业的管理工作开展得更加有序。</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系统研究现状</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3416320"/>
          </a:xfrm>
          <a:prstGeom prst="rect">
            <a:avLst/>
          </a:prstGeom>
        </p:spPr>
        <p:txBody>
          <a:bodyPr wrap="square">
            <a:spAutoFit/>
          </a:bodyPr>
          <a:lstStyle/>
          <a:p>
            <a:r>
              <a:rPr lang="zh-CN" altLang="zh-CN" dirty="0" smtClean="0"/>
              <a:t>我国信息技术虽然起步较晚，但发展速度迅猛，如今已经跻身世界信息大国的行列。现在我们的生活离不开信息技术，人们可以利用计算机、互联网进行网上购物、视频学习、互动交流，信息技术已经渗透到我们的生活中，随着计算机技术、网络技术的迅速发展，研究并实现学生毕业管理小程序是现代理论和科学技术相结合的产物</a:t>
            </a:r>
            <a:r>
              <a:rPr lang="en-US" altLang="zh-CN" baseline="30000" dirty="0" smtClean="0"/>
              <a:t>[4]</a:t>
            </a:r>
            <a:r>
              <a:rPr lang="zh-CN" altLang="zh-CN" dirty="0" smtClean="0"/>
              <a:t>。国内信息化发展趋势越来越快，我国信息化建设也随之迅速发展，通过信息系统对大量复杂数据进行管理代替传统人工管理，很大程度的提升管理效率。目前学生毕业管理小程序基本实现了应用网络进行管理，使用各种技术、实现各种不同附加功能的系统数量众多。但随着近年来互联网技术的不断完善和更新，一些不适应当代信息化发展的技术正在被淘汰，而采用老旧技术实现的系统将出现维护困难的境况。因此符合现在社会发展的系统开发十分必要，学生毕业管理小程序的设计和实现仍然有很大的进步空间。</a:t>
            </a:r>
          </a:p>
          <a:p>
            <a:r>
              <a:rPr lang="zh-CN" altLang="zh-CN" dirty="0" smtClean="0"/>
              <a:t>国外部分发达国家的信息技术起步较早，以技术为基础引领的各行各业的变革产生时间也较早。信息化的理念由世界知名的高校美国麻省理工学院提出，接下来的三四十年随着网络技术的飞速发展，终于在全美形成了一系列非常完善成熟的信息化平台，自此美国国内大部分都实现了管理信息化</a:t>
            </a:r>
            <a:r>
              <a:rPr lang="en-US" altLang="zh-CN" baseline="30000" dirty="0" smtClean="0"/>
              <a:t>[5]</a:t>
            </a:r>
            <a:r>
              <a:rPr lang="zh-CN" altLang="zh-CN" dirty="0" smtClean="0"/>
              <a:t>。虽然制度存在不同，但由于美国信息化管理的起步时间早，积累经验多，有关学生毕业管理小程序的研究技术经验仍然值得世界学习。</a:t>
            </a:r>
            <a:endParaRPr lang="zh-CN" altLang="zh-CN" dirty="0" smtClean="0"/>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716280" y="17780"/>
            <a:ext cx="6044565" cy="583565"/>
          </a:xfrm>
          <a:prstGeom prst="rect">
            <a:avLst/>
          </a:prstGeom>
          <a:noFill/>
        </p:spPr>
        <p:txBody>
          <a:bodyPr wrap="square" rtlCol="0">
            <a:spAutoFit/>
          </a:bodyPr>
          <a:lstStyle/>
          <a:p>
            <a:r>
              <a:rPr lang="zh-CN" altLang="en-US" sz="3200" dirty="0" smtClean="0">
                <a:solidFill>
                  <a:schemeClr val="bg1"/>
                </a:solidFill>
                <a:latin typeface="黑体" panose="02010609060101010101" charset="-122"/>
                <a:ea typeface="黑体" panose="02010609060101010101" charset="-122"/>
                <a:cs typeface="黑体" panose="02010609060101010101" charset="-122"/>
              </a:rPr>
              <a:t>研究意义</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 name="矩形 3"/>
          <p:cNvSpPr/>
          <p:nvPr/>
        </p:nvSpPr>
        <p:spPr>
          <a:xfrm>
            <a:off x="400685" y="1097280"/>
            <a:ext cx="11390630" cy="1476375"/>
          </a:xfrm>
          <a:prstGeom prst="rect">
            <a:avLst/>
          </a:prstGeom>
        </p:spPr>
        <p:txBody>
          <a:bodyPr wrap="square">
            <a:spAutoFit/>
          </a:bodyPr>
          <a:lstStyle/>
          <a:p>
            <a:pPr indent="457200" algn="just" fontAlgn="auto"/>
            <a:r>
              <a:rPr lang="zh-CN" altLang="zh-CN" dirty="0" smtClean="0"/>
              <a:t>教育行业对互联网的运用正经历着质变，从技术支撑者的技术建构与技术运用转向以教育问题和产业需要为起点，通过重新构建学生毕业管理小程序，实现制度上的发展变革[7]。本文将设计一个根据整理、归纳后进行精简的学生毕业管理小程序。使用采取稳定、可靠且易于维护的开发技术进行系统的实现。系统可以直观、高效、便捷地实现高校对各个学生毕业管理小程序进行管理，使工作人员有针对地安排和管理学生毕业信息，建立统一的学生毕业管理小程序。</a:t>
            </a: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764540" y="17780"/>
            <a:ext cx="4320540"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sz="3200" b="0" i="0" u="none" strike="noStrike" kern="0" cap="none" spc="0" normalizeH="0" baseline="0" noProof="0" dirty="0">
                <a:ln>
                  <a:noFill/>
                </a:ln>
                <a:solidFill>
                  <a:schemeClr val="bg1"/>
                </a:solidFill>
                <a:effectLst/>
                <a:uLnTx/>
                <a:uFillTx/>
                <a:latin typeface="黑体" panose="02010609060101010101" charset="-122"/>
                <a:ea typeface="黑体" panose="02010609060101010101" charset="-122"/>
              </a:rPr>
              <a:t>系统开发环境</a:t>
            </a:r>
            <a:r>
              <a:rPr kumimoji="0" sz="2000" b="0" i="0" u="none" strike="noStrike" kern="0" cap="none" spc="0" normalizeH="0" baseline="0" noProof="0" dirty="0">
                <a:ln>
                  <a:noFill/>
                </a:ln>
                <a:solidFill>
                  <a:schemeClr val="bg1"/>
                </a:solidFill>
                <a:effectLst/>
                <a:uLnTx/>
                <a:uFillTx/>
                <a:latin typeface="+mj-ea"/>
                <a:ea typeface="+mj-ea"/>
              </a:rPr>
              <a:t>  </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0" name="图片 9"/>
          <p:cNvPicPr>
            <a:picLocks noChangeAspect="1"/>
          </p:cNvPicPr>
          <p:nvPr/>
        </p:nvPicPr>
        <p:blipFill rotWithShape="1">
          <a:blip r:embed="rId2"/>
          <a:srcRect l="3369" r="62965" b="26913"/>
          <a:stretch>
            <a:fillRect/>
          </a:stretch>
        </p:blipFill>
        <p:spPr>
          <a:xfrm>
            <a:off x="615642" y="1328288"/>
            <a:ext cx="3655294" cy="4463626"/>
          </a:xfrm>
          <a:prstGeom prst="rect">
            <a:avLst/>
          </a:prstGeom>
          <a:ln>
            <a:noFill/>
          </a:ln>
        </p:spPr>
      </p:pic>
      <p:pic>
        <p:nvPicPr>
          <p:cNvPr id="11" name="图片 10"/>
          <p:cNvPicPr>
            <a:picLocks noChangeAspect="1"/>
          </p:cNvPicPr>
          <p:nvPr/>
        </p:nvPicPr>
        <p:blipFill rotWithShape="1">
          <a:blip r:embed="rId3"/>
          <a:srcRect l="-2" r="66232" b="26913"/>
          <a:stretch>
            <a:fillRect/>
          </a:stretch>
        </p:blipFill>
        <p:spPr>
          <a:xfrm>
            <a:off x="4349985" y="1332070"/>
            <a:ext cx="3666523" cy="4463626"/>
          </a:xfrm>
          <a:prstGeom prst="rect">
            <a:avLst/>
          </a:prstGeom>
          <a:ln>
            <a:noFill/>
          </a:ln>
        </p:spPr>
      </p:pic>
      <p:pic>
        <p:nvPicPr>
          <p:cNvPr id="12" name="图片 11"/>
          <p:cNvPicPr>
            <a:picLocks noChangeAspect="1"/>
          </p:cNvPicPr>
          <p:nvPr/>
        </p:nvPicPr>
        <p:blipFill rotWithShape="1">
          <a:blip r:embed="rId4"/>
          <a:srcRect l="-2" r="66725" b="26913"/>
          <a:stretch>
            <a:fillRect/>
          </a:stretch>
        </p:blipFill>
        <p:spPr>
          <a:xfrm>
            <a:off x="8084328" y="1332070"/>
            <a:ext cx="3612964" cy="4463626"/>
          </a:xfrm>
          <a:prstGeom prst="rect">
            <a:avLst/>
          </a:prstGeom>
          <a:ln>
            <a:noFill/>
          </a:ln>
        </p:spPr>
      </p:pic>
      <p:sp>
        <p:nvSpPr>
          <p:cNvPr id="4" name="矩形 3"/>
          <p:cNvSpPr/>
          <p:nvPr/>
        </p:nvSpPr>
        <p:spPr>
          <a:xfrm>
            <a:off x="615642"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4349985" y="1328289"/>
            <a:ext cx="365529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8084328" y="1328289"/>
            <a:ext cx="3612964" cy="4467408"/>
          </a:xfrm>
          <a:prstGeom prst="rect">
            <a:avLst/>
          </a:prstGeom>
          <a:solidFill>
            <a:schemeClr val="tx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1008200" y="1600185"/>
            <a:ext cx="1427314" cy="461665"/>
          </a:xfrm>
          <a:prstGeom prst="rect">
            <a:avLst/>
          </a:prstGeom>
        </p:spPr>
        <p:txBody>
          <a:bodyPr wrap="none">
            <a:spAutoFit/>
          </a:bodyPr>
          <a:lstStyle/>
          <a:p>
            <a:r>
              <a:rPr lang="en-US" altLang="zh-CN" sz="2400" b="1" dirty="0" smtClean="0">
                <a:solidFill>
                  <a:schemeClr val="bg1"/>
                </a:solidFill>
              </a:rPr>
              <a:t>Java</a:t>
            </a:r>
            <a:r>
              <a:rPr lang="zh-CN" altLang="en-US" sz="2400" b="1" dirty="0" smtClean="0">
                <a:solidFill>
                  <a:schemeClr val="bg1"/>
                </a:solidFill>
              </a:rPr>
              <a:t>语言</a:t>
            </a:r>
            <a:endParaRPr sz="2400" b="1" dirty="0" smtClean="0">
              <a:solidFill>
                <a:schemeClr val="bg1"/>
              </a:solidFill>
            </a:endParaRPr>
          </a:p>
        </p:txBody>
      </p:sp>
      <p:sp>
        <p:nvSpPr>
          <p:cNvPr id="16" name="矩形 15"/>
          <p:cNvSpPr/>
          <p:nvPr/>
        </p:nvSpPr>
        <p:spPr>
          <a:xfrm>
            <a:off x="4551734" y="1600185"/>
            <a:ext cx="2132315" cy="461665"/>
          </a:xfrm>
          <a:prstGeom prst="rect">
            <a:avLst/>
          </a:prstGeom>
        </p:spPr>
        <p:txBody>
          <a:bodyPr wrap="none">
            <a:spAutoFit/>
          </a:bodyPr>
          <a:lstStyle/>
          <a:p>
            <a:r>
              <a:rPr lang="en-US" altLang="zh-CN" sz="2400" b="1" dirty="0" err="1" smtClean="0">
                <a:solidFill>
                  <a:schemeClr val="bg1"/>
                </a:solidFill>
              </a:rPr>
              <a:t>MySQL</a:t>
            </a:r>
            <a:r>
              <a:rPr lang="zh-CN" altLang="en-US" sz="2400" b="1" dirty="0" smtClean="0">
                <a:solidFill>
                  <a:schemeClr val="bg1"/>
                </a:solidFill>
              </a:rPr>
              <a:t>数据库</a:t>
            </a:r>
            <a:endParaRPr lang="zh-CN" altLang="en-US" sz="2400" b="1" dirty="0">
              <a:solidFill>
                <a:schemeClr val="bg1"/>
              </a:solidFill>
            </a:endParaRPr>
          </a:p>
        </p:txBody>
      </p:sp>
      <p:sp>
        <p:nvSpPr>
          <p:cNvPr id="19" name="矩形 18"/>
          <p:cNvSpPr/>
          <p:nvPr/>
        </p:nvSpPr>
        <p:spPr>
          <a:xfrm>
            <a:off x="8478207" y="1600185"/>
            <a:ext cx="1306768" cy="461665"/>
          </a:xfrm>
          <a:prstGeom prst="rect">
            <a:avLst/>
          </a:prstGeom>
        </p:spPr>
        <p:txBody>
          <a:bodyPr wrap="none">
            <a:spAutoFit/>
          </a:bodyPr>
          <a:lstStyle/>
          <a:p>
            <a:r>
              <a:rPr lang="en-US" altLang="zh-CN" sz="2400" b="1" dirty="0" smtClean="0">
                <a:solidFill>
                  <a:schemeClr val="bg1"/>
                </a:solidFill>
              </a:rPr>
              <a:t>B/S</a:t>
            </a:r>
            <a:r>
              <a:rPr lang="zh-CN" altLang="en-US" sz="2400" b="1" dirty="0" smtClean="0">
                <a:solidFill>
                  <a:schemeClr val="bg1"/>
                </a:solidFill>
              </a:rPr>
              <a:t>架构</a:t>
            </a:r>
            <a:endParaRPr lang="zh-CN" altLang="en-US" sz="2400" b="1" dirty="0">
              <a:solidFill>
                <a:schemeClr val="bg1"/>
              </a:solidFill>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FF6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909320" y="17780"/>
            <a:ext cx="4635500" cy="584775"/>
          </a:xfrm>
          <a:prstGeom prst="rect">
            <a:avLst/>
          </a:prstGeom>
          <a:noFill/>
        </p:spPr>
        <p:txBody>
          <a:bodyPr wrap="square" rtlCol="0">
            <a:spAutoFit/>
          </a:bodyPr>
          <a:lstStyle/>
          <a:p>
            <a:pPr>
              <a:defRPr/>
            </a:pPr>
            <a:r>
              <a:rPr lang="zh-CN" altLang="en-US" sz="3200" kern="0" dirty="0" smtClean="0">
                <a:solidFill>
                  <a:schemeClr val="bg1"/>
                </a:solidFill>
                <a:latin typeface="黑体" panose="02010609060101010101" charset="-122"/>
                <a:ea typeface="黑体" panose="02010609060101010101" charset="-122"/>
                <a:cs typeface="黑体" panose="02010609060101010101" charset="-122"/>
              </a:rPr>
              <a:t>微服务架构概念</a:t>
            </a:r>
            <a:endParaRPr lang="zh-CN" sz="3200" kern="0" dirty="0" smtClean="0">
              <a:solidFill>
                <a:schemeClr val="bg1"/>
              </a:solidFill>
              <a:latin typeface="黑体" panose="02010609060101010101" charset="-122"/>
              <a:ea typeface="黑体" panose="02010609060101010101" charset="-122"/>
              <a:cs typeface="黑体" panose="02010609060101010101" charset="-122"/>
            </a:endParaRP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矩形 10"/>
          <p:cNvSpPr/>
          <p:nvPr/>
        </p:nvSpPr>
        <p:spPr>
          <a:xfrm>
            <a:off x="695325" y="4344996"/>
            <a:ext cx="5753601" cy="1963554"/>
          </a:xfrm>
          <a:prstGeom prst="rect">
            <a:avLst/>
          </a:prstGeom>
          <a:solidFill>
            <a:schemeClr val="bg1">
              <a:lumMod val="95000"/>
            </a:schemeClr>
          </a:solidFill>
          <a:ln>
            <a:noFill/>
          </a:ln>
          <a:effectLst>
            <a:outerShdw blurRad="88900" algn="ctr" rotWithShape="0">
              <a:prstClr val="black">
                <a:alpha val="6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0" name="图片 9"/>
          <p:cNvPicPr>
            <a:picLocks noChangeAspect="1"/>
          </p:cNvPicPr>
          <p:nvPr/>
        </p:nvPicPr>
        <p:blipFill rotWithShape="1">
          <a:blip r:embed="rId3"/>
          <a:srcRect t="154" r="43473" b="26913"/>
          <a:stretch>
            <a:fillRect/>
          </a:stretch>
        </p:blipFill>
        <p:spPr>
          <a:xfrm>
            <a:off x="695325" y="914581"/>
            <a:ext cx="5753601" cy="4175746"/>
          </a:xfrm>
          <a:prstGeom prst="rect">
            <a:avLst/>
          </a:prstGeom>
          <a:solidFill>
            <a:schemeClr val="bg1">
              <a:lumMod val="95000"/>
            </a:schemeClr>
          </a:solidFill>
          <a:ln>
            <a:noFill/>
          </a:ln>
          <a:effectLst>
            <a:outerShdw blurRad="88900" algn="ctr" rotWithShape="0">
              <a:prstClr val="black">
                <a:alpha val="64000"/>
              </a:prstClr>
            </a:outerShdw>
          </a:effectLst>
        </p:spPr>
      </p:pic>
      <p:sp>
        <p:nvSpPr>
          <p:cNvPr id="100" name="文本框 99"/>
          <p:cNvSpPr txBox="1"/>
          <p:nvPr/>
        </p:nvSpPr>
        <p:spPr>
          <a:xfrm>
            <a:off x="6807896" y="914502"/>
            <a:ext cx="5080000" cy="3323987"/>
          </a:xfrm>
          <a:prstGeom prst="rect">
            <a:avLst/>
          </a:prstGeom>
          <a:noFill/>
          <a:ln w="9525">
            <a:noFill/>
          </a:ln>
        </p:spPr>
        <p:txBody>
          <a:bodyPr wrap="square">
            <a:spAutoFit/>
          </a:bodyPr>
          <a:lstStyle/>
          <a:p>
            <a:r>
              <a:rPr lang="zh-CN" altLang="zh-CN" sz="1400" dirty="0" smtClean="0"/>
              <a:t>微服务架构</a:t>
            </a:r>
            <a:r>
              <a:rPr lang="en-US" altLang="zh-CN" sz="1400" dirty="0" smtClean="0"/>
              <a:t>(Micro Services Architecture, MSA)</a:t>
            </a:r>
            <a:r>
              <a:rPr lang="zh-CN" altLang="zh-CN" sz="1400" dirty="0" smtClean="0"/>
              <a:t>最早由软件开发工程师</a:t>
            </a:r>
            <a:r>
              <a:rPr lang="en-US" altLang="zh-CN" sz="1400" dirty="0" smtClean="0"/>
              <a:t>Martin Fowler</a:t>
            </a:r>
            <a:r>
              <a:rPr lang="zh-CN" altLang="zh-CN" sz="1400" dirty="0" smtClean="0"/>
              <a:t>和</a:t>
            </a:r>
            <a:r>
              <a:rPr lang="en-US" altLang="zh-CN" sz="1400" dirty="0" smtClean="0"/>
              <a:t>James Lewis</a:t>
            </a:r>
            <a:r>
              <a:rPr lang="zh-CN" altLang="zh-CN" sz="1400" dirty="0" smtClean="0"/>
              <a:t>于</a:t>
            </a:r>
            <a:r>
              <a:rPr lang="en-US" altLang="zh-CN" sz="1400" dirty="0" smtClean="0"/>
              <a:t>2014</a:t>
            </a:r>
            <a:r>
              <a:rPr lang="zh-CN" altLang="zh-CN" sz="1400" dirty="0" smtClean="0"/>
              <a:t>年正式提出，是一种新兴的软件架构设计风格与组织模式。微服务架构从业务逻辑角度对传统的单体式应用程序进行了严格的拆分，从而得到多个职责单一、可独立部署与运行、开放</a:t>
            </a:r>
            <a:r>
              <a:rPr lang="en-US" altLang="zh-CN" sz="1400" dirty="0" err="1" smtClean="0"/>
              <a:t>RESTfuI</a:t>
            </a:r>
            <a:r>
              <a:rPr lang="zh-CN" altLang="zh-CN" sz="1400" dirty="0" smtClean="0"/>
              <a:t>风格接口的细粒度服务，不同服务之间通过超文本传输协议</a:t>
            </a:r>
            <a:r>
              <a:rPr lang="en-US" altLang="zh-CN" sz="1400" dirty="0" smtClean="0"/>
              <a:t>(Hypertext Transfer Protocol, HTTP)</a:t>
            </a:r>
            <a:r>
              <a:rPr lang="zh-CN" altLang="zh-CN" sz="1400" dirty="0" smtClean="0"/>
              <a:t>或远程过程调用</a:t>
            </a:r>
            <a:r>
              <a:rPr lang="en-US" altLang="zh-CN" sz="1400" dirty="0" smtClean="0"/>
              <a:t>(Remote </a:t>
            </a:r>
            <a:r>
              <a:rPr lang="en-US" altLang="zh-CN" sz="1400" dirty="0" err="1" smtClean="0"/>
              <a:t>ProcedureCall</a:t>
            </a:r>
            <a:r>
              <a:rPr lang="en-US" altLang="zh-CN" sz="1400" dirty="0" smtClean="0"/>
              <a:t>, RPC)</a:t>
            </a:r>
            <a:r>
              <a:rPr lang="zh-CN" altLang="zh-CN" sz="1400" dirty="0" smtClean="0"/>
              <a:t>机制进行通信，最终形成一个高内聚、低祸合的软件结构体系。</a:t>
            </a:r>
          </a:p>
          <a:p>
            <a:r>
              <a:rPr lang="zh-CN" altLang="zh-CN" sz="1400" dirty="0" smtClean="0"/>
              <a:t>微服务架构的出现并不是一赋而就的，而是经历了从单体应用架构到垂直应用架构、到分布式架构、到</a:t>
            </a:r>
            <a:r>
              <a:rPr lang="en-US" altLang="zh-CN" sz="1400" dirty="0" smtClean="0"/>
              <a:t>SOA</a:t>
            </a:r>
            <a:r>
              <a:rPr lang="zh-CN" altLang="zh-CN" sz="1400" dirty="0" smtClean="0"/>
              <a:t>架构、再到微服务架构的演进过程。单体应用架构主要大规模应用于企业项目发展初期，其将平台中所有业务逻辑简单划分为表示层、控制层和数据层，所有功能代码祸合在一起，编译后打成一个</a:t>
            </a:r>
            <a:r>
              <a:rPr lang="en-US" altLang="zh-CN" sz="1400" dirty="0" smtClean="0"/>
              <a:t>war</a:t>
            </a:r>
            <a:r>
              <a:rPr lang="zh-CN" altLang="zh-CN" sz="1400" dirty="0" smtClean="0"/>
              <a:t>包或</a:t>
            </a:r>
            <a:r>
              <a:rPr lang="en-US" altLang="zh-CN" sz="1400" dirty="0" smtClean="0"/>
              <a:t>} </a:t>
            </a:r>
            <a:r>
              <a:rPr lang="en-US" altLang="zh-CN" sz="1400" dirty="0" err="1" smtClean="0"/>
              <a:t>ar</a:t>
            </a:r>
            <a:r>
              <a:rPr lang="zh-CN" altLang="zh-CN" sz="1400" dirty="0" smtClean="0"/>
              <a:t>包，最终部署在一台服务器上。</a:t>
            </a:r>
            <a:endParaRPr sz="1400" dirty="0" smtClean="0"/>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srcRect b="26913"/>
          <a:stretch>
            <a:fillRect/>
          </a:stretch>
        </p:blipFill>
        <p:spPr>
          <a:xfrm>
            <a:off x="0" y="0"/>
            <a:ext cx="12192000" cy="5012267"/>
          </a:xfrm>
          <a:prstGeom prst="rect">
            <a:avLst/>
          </a:prstGeom>
        </p:spPr>
      </p:pic>
      <p:sp>
        <p:nvSpPr>
          <p:cNvPr id="5" name="矩形 4"/>
          <p:cNvSpPr/>
          <p:nvPr/>
        </p:nvSpPr>
        <p:spPr>
          <a:xfrm>
            <a:off x="4310896" y="5293268"/>
            <a:ext cx="3535680" cy="1106805"/>
          </a:xfrm>
          <a:prstGeom prst="rect">
            <a:avLst/>
          </a:prstGeom>
        </p:spPr>
        <p:txBody>
          <a:bodyPr wrap="none">
            <a:spAutoFit/>
          </a:bodyPr>
          <a:lstStyle/>
          <a:p>
            <a:pPr algn="l"/>
            <a:r>
              <a:rPr lang="zh-CN" altLang="en-US" sz="6600" b="1" dirty="0"/>
              <a:t>系统分析</a:t>
            </a:r>
          </a:p>
        </p:txBody>
      </p:sp>
    </p:spTree>
  </p:cSld>
  <p:clrMapOvr>
    <a:masterClrMapping/>
  </p:clrMapOvr>
  <p:transition spd="med">
    <p:pull dir="d"/>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F5F8"/>
        </a:solidFill>
        <a:effectLst/>
      </p:bgPr>
    </p:bg>
    <p:spTree>
      <p:nvGrpSpPr>
        <p:cNvPr id="1" name=""/>
        <p:cNvGrpSpPr/>
        <p:nvPr/>
      </p:nvGrpSpPr>
      <p:grpSpPr>
        <a:xfrm>
          <a:off x="0" y="0"/>
          <a:ext cx="0" cy="0"/>
          <a:chOff x="0" y="0"/>
          <a:chExt cx="0" cy="0"/>
        </a:xfrm>
      </p:grpSpPr>
      <p:sp>
        <p:nvSpPr>
          <p:cNvPr id="2" name="矩形 1"/>
          <p:cNvSpPr/>
          <p:nvPr/>
        </p:nvSpPr>
        <p:spPr>
          <a:xfrm>
            <a:off x="0" y="0"/>
            <a:ext cx="12192000" cy="601133"/>
          </a:xfrm>
          <a:prstGeom prst="rect">
            <a:avLst/>
          </a:prstGeom>
          <a:solidFill>
            <a:srgbClr val="546F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ysClr val="windowText" lastClr="000000"/>
              </a:solidFill>
              <a:effectLst/>
              <a:uLnTx/>
              <a:uFillTx/>
            </a:endParaRPr>
          </a:p>
        </p:txBody>
      </p:sp>
      <p:sp>
        <p:nvSpPr>
          <p:cNvPr id="3" name="文本框 2"/>
          <p:cNvSpPr txBox="1"/>
          <p:nvPr/>
        </p:nvSpPr>
        <p:spPr>
          <a:xfrm>
            <a:off x="822780" y="17961"/>
            <a:ext cx="3418173" cy="5835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3200" b="0" i="0" u="none" strike="noStrike" kern="0" cap="none" spc="0" normalizeH="0" baseline="0" noProof="0" dirty="0" smtClean="0">
                <a:ln>
                  <a:noFill/>
                </a:ln>
                <a:solidFill>
                  <a:schemeClr val="bg1"/>
                </a:solidFill>
                <a:effectLst/>
                <a:uLnTx/>
                <a:uFillTx/>
                <a:latin typeface="黑体" panose="02010609060101010101" charset="-122"/>
                <a:ea typeface="黑体" panose="02010609060101010101" charset="-122"/>
              </a:rPr>
              <a:t>系统分析</a:t>
            </a:r>
          </a:p>
        </p:txBody>
      </p:sp>
      <p:grpSp>
        <p:nvGrpSpPr>
          <p:cNvPr id="8" name="组合 7"/>
          <p:cNvGrpSpPr/>
          <p:nvPr/>
        </p:nvGrpSpPr>
        <p:grpSpPr>
          <a:xfrm>
            <a:off x="257207" y="196849"/>
            <a:ext cx="459073" cy="207434"/>
            <a:chOff x="764360" y="838200"/>
            <a:chExt cx="531040" cy="270934"/>
          </a:xfrm>
        </p:grpSpPr>
        <p:cxnSp>
          <p:nvCxnSpPr>
            <p:cNvPr id="5" name="直接连接符 4"/>
            <p:cNvCxnSpPr/>
            <p:nvPr/>
          </p:nvCxnSpPr>
          <p:spPr>
            <a:xfrm>
              <a:off x="764360" y="838200"/>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64360" y="973667"/>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764360" y="1109134"/>
              <a:ext cx="53104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 name="矩形 16"/>
          <p:cNvSpPr/>
          <p:nvPr/>
        </p:nvSpPr>
        <p:spPr>
          <a:xfrm>
            <a:off x="4579820" y="1067986"/>
            <a:ext cx="3170360" cy="5044056"/>
          </a:xfrm>
          <a:prstGeom prst="rect">
            <a:avLst/>
          </a:prstGeom>
          <a:solidFill>
            <a:srgbClr val="546F7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19" name="矩形 18"/>
          <p:cNvSpPr/>
          <p:nvPr/>
        </p:nvSpPr>
        <p:spPr>
          <a:xfrm>
            <a:off x="7992712" y="1067986"/>
            <a:ext cx="3170360" cy="5044056"/>
          </a:xfrm>
          <a:prstGeom prst="rect">
            <a:avLst/>
          </a:prstGeom>
          <a:solidFill>
            <a:srgbClr val="FF6D00"/>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1" name="矩形 20"/>
          <p:cNvSpPr/>
          <p:nvPr/>
        </p:nvSpPr>
        <p:spPr>
          <a:xfrm>
            <a:off x="1164308" y="1130085"/>
            <a:ext cx="3170360" cy="5044056"/>
          </a:xfrm>
          <a:prstGeom prst="rect">
            <a:avLst/>
          </a:prstGeom>
          <a:solidFill>
            <a:srgbClr val="398E3D"/>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2712" tIns="2145310" rIns="362712" bIns="1254013" numCol="1" spcCol="1270" anchor="ctr" anchorCtr="0">
            <a:noAutofit/>
          </a:bodyPr>
          <a:lstStyle/>
          <a:p>
            <a:pPr lvl="0" algn="ctr" defTabSz="2266950">
              <a:lnSpc>
                <a:spcPct val="90000"/>
              </a:lnSpc>
              <a:spcBef>
                <a:spcPct val="0"/>
              </a:spcBef>
              <a:spcAft>
                <a:spcPct val="35000"/>
              </a:spcAft>
            </a:pPr>
            <a:endParaRPr lang="zh-CN" altLang="en-US" sz="5100" kern="1200"/>
          </a:p>
        </p:txBody>
      </p:sp>
      <p:sp>
        <p:nvSpPr>
          <p:cNvPr id="23" name="左右箭头 22"/>
          <p:cNvSpPr/>
          <p:nvPr/>
        </p:nvSpPr>
        <p:spPr>
          <a:xfrm>
            <a:off x="1547093" y="4635656"/>
            <a:ext cx="8928950" cy="756608"/>
          </a:xfrm>
          <a:prstGeom prst="leftRightArrow">
            <a:avLst/>
          </a:prstGeom>
          <a:solidFill>
            <a:srgbClr val="F1F5F8"/>
          </a:solidFill>
          <a:ln>
            <a:noFill/>
          </a:ln>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24" name="Group 11"/>
          <p:cNvGrpSpPr>
            <a:grpSpLocks noChangeAspect="1"/>
          </p:cNvGrpSpPr>
          <p:nvPr/>
        </p:nvGrpSpPr>
        <p:grpSpPr bwMode="auto">
          <a:xfrm>
            <a:off x="8604683" y="1803618"/>
            <a:ext cx="1747164" cy="1240484"/>
            <a:chOff x="1407" y="1098"/>
            <a:chExt cx="800" cy="568"/>
          </a:xfrm>
          <a:solidFill>
            <a:schemeClr val="bg1"/>
          </a:solidFill>
        </p:grpSpPr>
        <p:sp>
          <p:nvSpPr>
            <p:cNvPr id="25"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6"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7"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8" name="Freeform 15"/>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9" name="Freeform 16"/>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0" name="Freeform 17"/>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1" name="Freeform 18"/>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2" name="Freeform 19"/>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3" name="Group 32"/>
          <p:cNvGrpSpPr>
            <a:grpSpLocks noChangeAspect="1"/>
          </p:cNvGrpSpPr>
          <p:nvPr/>
        </p:nvGrpSpPr>
        <p:grpSpPr bwMode="auto">
          <a:xfrm>
            <a:off x="1875907" y="1871319"/>
            <a:ext cx="1747162" cy="1240486"/>
            <a:chOff x="4354" y="1098"/>
            <a:chExt cx="800" cy="568"/>
          </a:xfrm>
          <a:solidFill>
            <a:schemeClr val="bg1"/>
          </a:solidFill>
        </p:grpSpPr>
        <p:sp>
          <p:nvSpPr>
            <p:cNvPr id="34" name="Freeform 33"/>
            <p:cNvSpPr>
              <a:spLocks noEditPoints="1"/>
            </p:cNvSpPr>
            <p:nvPr/>
          </p:nvSpPr>
          <p:spPr bwMode="auto">
            <a:xfrm>
              <a:off x="4441" y="1098"/>
              <a:ext cx="626" cy="423"/>
            </a:xfrm>
            <a:custGeom>
              <a:avLst/>
              <a:gdLst>
                <a:gd name="T0" fmla="*/ 621 w 628"/>
                <a:gd name="T1" fmla="*/ 7 h 423"/>
                <a:gd name="T2" fmla="*/ 605 w 628"/>
                <a:gd name="T3" fmla="*/ 0 h 423"/>
                <a:gd name="T4" fmla="*/ 24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4" y="0"/>
                    <a:pt x="24" y="0"/>
                    <a:pt x="24"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 name="Freeform 34"/>
            <p:cNvSpPr>
              <a:spLocks noEditPoints="1"/>
            </p:cNvSpPr>
            <p:nvPr/>
          </p:nvSpPr>
          <p:spPr bwMode="auto">
            <a:xfrm>
              <a:off x="4354"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dirty="0">
                <a:solidFill>
                  <a:schemeClr val="bg1"/>
                </a:solidFill>
              </a:endParaRPr>
            </a:p>
          </p:txBody>
        </p:sp>
        <p:sp>
          <p:nvSpPr>
            <p:cNvPr id="36" name="Freeform 35"/>
            <p:cNvSpPr>
              <a:spLocks noEditPoints="1"/>
            </p:cNvSpPr>
            <p:nvPr/>
          </p:nvSpPr>
          <p:spPr bwMode="auto">
            <a:xfrm>
              <a:off x="4355"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 name="Freeform 36"/>
            <p:cNvSpPr/>
            <p:nvPr/>
          </p:nvSpPr>
          <p:spPr bwMode="auto">
            <a:xfrm>
              <a:off x="4702" y="1225"/>
              <a:ext cx="50" cy="48"/>
            </a:xfrm>
            <a:custGeom>
              <a:avLst/>
              <a:gdLst>
                <a:gd name="T0" fmla="*/ 50 w 50"/>
                <a:gd name="T1" fmla="*/ 24 h 48"/>
                <a:gd name="T2" fmla="*/ 47 w 50"/>
                <a:gd name="T3" fmla="*/ 36 h 48"/>
                <a:gd name="T4" fmla="*/ 40 w 50"/>
                <a:gd name="T5" fmla="*/ 30 h 48"/>
                <a:gd name="T6" fmla="*/ 41 w 50"/>
                <a:gd name="T7" fmla="*/ 24 h 48"/>
                <a:gd name="T8" fmla="*/ 25 w 50"/>
                <a:gd name="T9" fmla="*/ 8 h 48"/>
                <a:gd name="T10" fmla="*/ 9 w 50"/>
                <a:gd name="T11" fmla="*/ 24 h 48"/>
                <a:gd name="T12" fmla="*/ 19 w 50"/>
                <a:gd name="T13" fmla="*/ 40 h 48"/>
                <a:gd name="T14" fmla="*/ 19 w 50"/>
                <a:gd name="T15" fmla="*/ 48 h 48"/>
                <a:gd name="T16" fmla="*/ 0 w 50"/>
                <a:gd name="T17" fmla="*/ 24 h 48"/>
                <a:gd name="T18" fmla="*/ 25 w 50"/>
                <a:gd name="T19" fmla="*/ 0 h 48"/>
                <a:gd name="T20" fmla="*/ 50 w 50"/>
                <a:gd name="T2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50" y="24"/>
                  </a:moveTo>
                  <a:cubicBezTo>
                    <a:pt x="50" y="29"/>
                    <a:pt x="48" y="33"/>
                    <a:pt x="47" y="36"/>
                  </a:cubicBezTo>
                  <a:cubicBezTo>
                    <a:pt x="40" y="30"/>
                    <a:pt x="40" y="30"/>
                    <a:pt x="40" y="30"/>
                  </a:cubicBezTo>
                  <a:cubicBezTo>
                    <a:pt x="41" y="28"/>
                    <a:pt x="41" y="26"/>
                    <a:pt x="41" y="24"/>
                  </a:cubicBezTo>
                  <a:cubicBezTo>
                    <a:pt x="41" y="15"/>
                    <a:pt x="34" y="8"/>
                    <a:pt x="25" y="8"/>
                  </a:cubicBezTo>
                  <a:cubicBezTo>
                    <a:pt x="16" y="8"/>
                    <a:pt x="9" y="15"/>
                    <a:pt x="9" y="24"/>
                  </a:cubicBezTo>
                  <a:cubicBezTo>
                    <a:pt x="9" y="31"/>
                    <a:pt x="13" y="37"/>
                    <a:pt x="19" y="40"/>
                  </a:cubicBezTo>
                  <a:cubicBezTo>
                    <a:pt x="19" y="48"/>
                    <a:pt x="19" y="48"/>
                    <a:pt x="19" y="48"/>
                  </a:cubicBezTo>
                  <a:cubicBezTo>
                    <a:pt x="8" y="45"/>
                    <a:pt x="0" y="36"/>
                    <a:pt x="0" y="24"/>
                  </a:cubicBezTo>
                  <a:cubicBezTo>
                    <a:pt x="0" y="11"/>
                    <a:pt x="11" y="0"/>
                    <a:pt x="25" y="0"/>
                  </a:cubicBezTo>
                  <a:cubicBezTo>
                    <a:pt x="39" y="0"/>
                    <a:pt x="50" y="11"/>
                    <a:pt x="50" y="24"/>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 name="Freeform 37"/>
            <p:cNvSpPr/>
            <p:nvPr/>
          </p:nvSpPr>
          <p:spPr bwMode="auto">
            <a:xfrm>
              <a:off x="4682" y="1204"/>
              <a:ext cx="90" cy="90"/>
            </a:xfrm>
            <a:custGeom>
              <a:avLst/>
              <a:gdLst>
                <a:gd name="T0" fmla="*/ 45 w 90"/>
                <a:gd name="T1" fmla="*/ 0 h 90"/>
                <a:gd name="T2" fmla="*/ 0 w 90"/>
                <a:gd name="T3" fmla="*/ 45 h 90"/>
                <a:gd name="T4" fmla="*/ 39 w 90"/>
                <a:gd name="T5" fmla="*/ 90 h 90"/>
                <a:gd name="T6" fmla="*/ 39 w 90"/>
                <a:gd name="T7" fmla="*/ 82 h 90"/>
                <a:gd name="T8" fmla="*/ 8 w 90"/>
                <a:gd name="T9" fmla="*/ 45 h 90"/>
                <a:gd name="T10" fmla="*/ 45 w 90"/>
                <a:gd name="T11" fmla="*/ 9 h 90"/>
                <a:gd name="T12" fmla="*/ 82 w 90"/>
                <a:gd name="T13" fmla="*/ 45 h 90"/>
                <a:gd name="T14" fmla="*/ 75 w 90"/>
                <a:gd name="T15" fmla="*/ 66 h 90"/>
                <a:gd name="T16" fmla="*/ 81 w 90"/>
                <a:gd name="T17" fmla="*/ 72 h 90"/>
                <a:gd name="T18" fmla="*/ 90 w 90"/>
                <a:gd name="T19" fmla="*/ 45 h 90"/>
                <a:gd name="T20" fmla="*/ 45 w 90"/>
                <a:gd name="T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90">
                  <a:moveTo>
                    <a:pt x="45" y="0"/>
                  </a:moveTo>
                  <a:cubicBezTo>
                    <a:pt x="20" y="0"/>
                    <a:pt x="0" y="21"/>
                    <a:pt x="0" y="45"/>
                  </a:cubicBezTo>
                  <a:cubicBezTo>
                    <a:pt x="0" y="68"/>
                    <a:pt x="17" y="87"/>
                    <a:pt x="39" y="90"/>
                  </a:cubicBezTo>
                  <a:cubicBezTo>
                    <a:pt x="39" y="82"/>
                    <a:pt x="39" y="82"/>
                    <a:pt x="39" y="82"/>
                  </a:cubicBezTo>
                  <a:cubicBezTo>
                    <a:pt x="21" y="79"/>
                    <a:pt x="8" y="64"/>
                    <a:pt x="8" y="45"/>
                  </a:cubicBezTo>
                  <a:cubicBezTo>
                    <a:pt x="8" y="25"/>
                    <a:pt x="25" y="9"/>
                    <a:pt x="45" y="9"/>
                  </a:cubicBezTo>
                  <a:cubicBezTo>
                    <a:pt x="65" y="9"/>
                    <a:pt x="82" y="25"/>
                    <a:pt x="82" y="45"/>
                  </a:cubicBezTo>
                  <a:cubicBezTo>
                    <a:pt x="82" y="53"/>
                    <a:pt x="79" y="60"/>
                    <a:pt x="75" y="66"/>
                  </a:cubicBezTo>
                  <a:cubicBezTo>
                    <a:pt x="81" y="72"/>
                    <a:pt x="81" y="72"/>
                    <a:pt x="81" y="72"/>
                  </a:cubicBezTo>
                  <a:cubicBezTo>
                    <a:pt x="87" y="65"/>
                    <a:pt x="90" y="55"/>
                    <a:pt x="90" y="45"/>
                  </a:cubicBezTo>
                  <a:cubicBezTo>
                    <a:pt x="90" y="21"/>
                    <a:pt x="70" y="0"/>
                    <a:pt x="45"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9" name="Freeform 38"/>
            <p:cNvSpPr/>
            <p:nvPr/>
          </p:nvSpPr>
          <p:spPr bwMode="auto">
            <a:xfrm>
              <a:off x="4727" y="1248"/>
              <a:ext cx="99" cy="167"/>
            </a:xfrm>
            <a:custGeom>
              <a:avLst/>
              <a:gdLst>
                <a:gd name="T0" fmla="*/ 0 w 99"/>
                <a:gd name="T1" fmla="*/ 1 h 167"/>
                <a:gd name="T2" fmla="*/ 0 w 99"/>
                <a:gd name="T3" fmla="*/ 1 h 167"/>
                <a:gd name="T4" fmla="*/ 0 w 99"/>
                <a:gd name="T5" fmla="*/ 143 h 167"/>
                <a:gd name="T6" fmla="*/ 0 w 99"/>
                <a:gd name="T7" fmla="*/ 143 h 167"/>
                <a:gd name="T8" fmla="*/ 1 w 99"/>
                <a:gd name="T9" fmla="*/ 143 h 167"/>
                <a:gd name="T10" fmla="*/ 1 w 99"/>
                <a:gd name="T11" fmla="*/ 143 h 167"/>
                <a:gd name="T12" fmla="*/ 29 w 99"/>
                <a:gd name="T13" fmla="*/ 119 h 167"/>
                <a:gd name="T14" fmla="*/ 29 w 99"/>
                <a:gd name="T15" fmla="*/ 119 h 167"/>
                <a:gd name="T16" fmla="*/ 29 w 99"/>
                <a:gd name="T17" fmla="*/ 119 h 167"/>
                <a:gd name="T18" fmla="*/ 30 w 99"/>
                <a:gd name="T19" fmla="*/ 119 h 167"/>
                <a:gd name="T20" fmla="*/ 47 w 99"/>
                <a:gd name="T21" fmla="*/ 163 h 167"/>
                <a:gd name="T22" fmla="*/ 50 w 99"/>
                <a:gd name="T23" fmla="*/ 166 h 167"/>
                <a:gd name="T24" fmla="*/ 54 w 99"/>
                <a:gd name="T25" fmla="*/ 166 h 167"/>
                <a:gd name="T26" fmla="*/ 76 w 99"/>
                <a:gd name="T27" fmla="*/ 157 h 167"/>
                <a:gd name="T28" fmla="*/ 79 w 99"/>
                <a:gd name="T29" fmla="*/ 155 h 167"/>
                <a:gd name="T30" fmla="*/ 79 w 99"/>
                <a:gd name="T31" fmla="*/ 151 h 167"/>
                <a:gd name="T32" fmla="*/ 61 w 99"/>
                <a:gd name="T33" fmla="*/ 107 h 167"/>
                <a:gd name="T34" fmla="*/ 61 w 99"/>
                <a:gd name="T35" fmla="*/ 106 h 167"/>
                <a:gd name="T36" fmla="*/ 61 w 99"/>
                <a:gd name="T37" fmla="*/ 106 h 167"/>
                <a:gd name="T38" fmla="*/ 62 w 99"/>
                <a:gd name="T39" fmla="*/ 106 h 167"/>
                <a:gd name="T40" fmla="*/ 98 w 99"/>
                <a:gd name="T41" fmla="*/ 104 h 167"/>
                <a:gd name="T42" fmla="*/ 99 w 99"/>
                <a:gd name="T43" fmla="*/ 104 h 167"/>
                <a:gd name="T44" fmla="*/ 99 w 99"/>
                <a:gd name="T45" fmla="*/ 104 h 167"/>
                <a:gd name="T46" fmla="*/ 99 w 99"/>
                <a:gd name="T47" fmla="*/ 103 h 167"/>
                <a:gd name="T48" fmla="*/ 1 w 99"/>
                <a:gd name="T49" fmla="*/ 1 h 167"/>
                <a:gd name="T50" fmla="*/ 0 w 99"/>
                <a:gd name="T51" fmla="*/ 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67">
                  <a:moveTo>
                    <a:pt x="0" y="1"/>
                  </a:moveTo>
                  <a:cubicBezTo>
                    <a:pt x="0" y="1"/>
                    <a:pt x="0" y="1"/>
                    <a:pt x="0" y="1"/>
                  </a:cubicBezTo>
                  <a:cubicBezTo>
                    <a:pt x="0" y="143"/>
                    <a:pt x="0" y="143"/>
                    <a:pt x="0" y="143"/>
                  </a:cubicBezTo>
                  <a:cubicBezTo>
                    <a:pt x="0" y="143"/>
                    <a:pt x="0" y="143"/>
                    <a:pt x="0" y="143"/>
                  </a:cubicBezTo>
                  <a:cubicBezTo>
                    <a:pt x="1" y="143"/>
                    <a:pt x="1" y="143"/>
                    <a:pt x="1" y="143"/>
                  </a:cubicBezTo>
                  <a:cubicBezTo>
                    <a:pt x="1" y="143"/>
                    <a:pt x="1" y="143"/>
                    <a:pt x="1" y="143"/>
                  </a:cubicBezTo>
                  <a:cubicBezTo>
                    <a:pt x="29" y="119"/>
                    <a:pt x="29" y="119"/>
                    <a:pt x="29" y="119"/>
                  </a:cubicBezTo>
                  <a:cubicBezTo>
                    <a:pt x="29" y="119"/>
                    <a:pt x="29" y="119"/>
                    <a:pt x="29" y="119"/>
                  </a:cubicBezTo>
                  <a:cubicBezTo>
                    <a:pt x="29" y="119"/>
                    <a:pt x="29" y="119"/>
                    <a:pt x="29" y="119"/>
                  </a:cubicBezTo>
                  <a:cubicBezTo>
                    <a:pt x="29" y="119"/>
                    <a:pt x="30" y="119"/>
                    <a:pt x="30" y="119"/>
                  </a:cubicBezTo>
                  <a:cubicBezTo>
                    <a:pt x="47" y="163"/>
                    <a:pt x="47" y="163"/>
                    <a:pt x="47" y="163"/>
                  </a:cubicBezTo>
                  <a:cubicBezTo>
                    <a:pt x="48" y="164"/>
                    <a:pt x="49" y="165"/>
                    <a:pt x="50" y="166"/>
                  </a:cubicBezTo>
                  <a:cubicBezTo>
                    <a:pt x="52" y="167"/>
                    <a:pt x="53" y="167"/>
                    <a:pt x="54" y="166"/>
                  </a:cubicBezTo>
                  <a:cubicBezTo>
                    <a:pt x="76" y="157"/>
                    <a:pt x="76" y="157"/>
                    <a:pt x="76" y="157"/>
                  </a:cubicBezTo>
                  <a:cubicBezTo>
                    <a:pt x="77" y="157"/>
                    <a:pt x="78" y="156"/>
                    <a:pt x="79" y="155"/>
                  </a:cubicBezTo>
                  <a:cubicBezTo>
                    <a:pt x="79" y="153"/>
                    <a:pt x="79" y="152"/>
                    <a:pt x="79" y="151"/>
                  </a:cubicBezTo>
                  <a:cubicBezTo>
                    <a:pt x="61" y="107"/>
                    <a:pt x="61" y="107"/>
                    <a:pt x="61" y="107"/>
                  </a:cubicBezTo>
                  <a:cubicBezTo>
                    <a:pt x="61" y="106"/>
                    <a:pt x="61" y="106"/>
                    <a:pt x="61" y="106"/>
                  </a:cubicBezTo>
                  <a:cubicBezTo>
                    <a:pt x="61" y="106"/>
                    <a:pt x="61" y="106"/>
                    <a:pt x="61" y="106"/>
                  </a:cubicBezTo>
                  <a:cubicBezTo>
                    <a:pt x="61" y="106"/>
                    <a:pt x="62" y="106"/>
                    <a:pt x="62" y="106"/>
                  </a:cubicBezTo>
                  <a:cubicBezTo>
                    <a:pt x="98" y="104"/>
                    <a:pt x="98" y="104"/>
                    <a:pt x="98" y="104"/>
                  </a:cubicBezTo>
                  <a:cubicBezTo>
                    <a:pt x="98" y="104"/>
                    <a:pt x="98" y="104"/>
                    <a:pt x="99" y="104"/>
                  </a:cubicBezTo>
                  <a:cubicBezTo>
                    <a:pt x="99" y="104"/>
                    <a:pt x="99" y="104"/>
                    <a:pt x="99" y="104"/>
                  </a:cubicBezTo>
                  <a:cubicBezTo>
                    <a:pt x="99" y="104"/>
                    <a:pt x="99" y="103"/>
                    <a:pt x="99" y="103"/>
                  </a:cubicBezTo>
                  <a:cubicBezTo>
                    <a:pt x="1" y="1"/>
                    <a:pt x="1" y="1"/>
                    <a:pt x="1" y="1"/>
                  </a:cubicBezTo>
                  <a:cubicBezTo>
                    <a:pt x="1" y="1"/>
                    <a:pt x="1" y="0"/>
                    <a:pt x="0" y="1"/>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40" name="Group 121"/>
          <p:cNvGrpSpPr>
            <a:grpSpLocks noChangeAspect="1"/>
          </p:cNvGrpSpPr>
          <p:nvPr/>
        </p:nvGrpSpPr>
        <p:grpSpPr bwMode="auto">
          <a:xfrm>
            <a:off x="5380942" y="1880055"/>
            <a:ext cx="1452328" cy="1236118"/>
            <a:chOff x="515" y="3088"/>
            <a:chExt cx="665" cy="566"/>
          </a:xfrm>
          <a:solidFill>
            <a:schemeClr val="bg1"/>
          </a:solidFill>
        </p:grpSpPr>
        <p:sp>
          <p:nvSpPr>
            <p:cNvPr id="41" name="Freeform 122"/>
            <p:cNvSpPr/>
            <p:nvPr/>
          </p:nvSpPr>
          <p:spPr bwMode="auto">
            <a:xfrm>
              <a:off x="706" y="3550"/>
              <a:ext cx="283" cy="104"/>
            </a:xfrm>
            <a:custGeom>
              <a:avLst/>
              <a:gdLst>
                <a:gd name="T0" fmla="*/ 269 w 340"/>
                <a:gd name="T1" fmla="*/ 71 h 125"/>
                <a:gd name="T2" fmla="*/ 269 w 340"/>
                <a:gd name="T3" fmla="*/ 12 h 125"/>
                <a:gd name="T4" fmla="*/ 266 w 340"/>
                <a:gd name="T5" fmla="*/ 3 h 125"/>
                <a:gd name="T6" fmla="*/ 257 w 340"/>
                <a:gd name="T7" fmla="*/ 0 h 125"/>
                <a:gd name="T8" fmla="*/ 83 w 340"/>
                <a:gd name="T9" fmla="*/ 0 h 125"/>
                <a:gd name="T10" fmla="*/ 74 w 340"/>
                <a:gd name="T11" fmla="*/ 3 h 125"/>
                <a:gd name="T12" fmla="*/ 71 w 340"/>
                <a:gd name="T13" fmla="*/ 12 h 125"/>
                <a:gd name="T14" fmla="*/ 71 w 340"/>
                <a:gd name="T15" fmla="*/ 71 h 125"/>
                <a:gd name="T16" fmla="*/ 2 w 340"/>
                <a:gd name="T17" fmla="*/ 108 h 125"/>
                <a:gd name="T18" fmla="*/ 1 w 340"/>
                <a:gd name="T19" fmla="*/ 110 h 125"/>
                <a:gd name="T20" fmla="*/ 0 w 340"/>
                <a:gd name="T21" fmla="*/ 112 h 125"/>
                <a:gd name="T22" fmla="*/ 0 w 340"/>
                <a:gd name="T23" fmla="*/ 120 h 125"/>
                <a:gd name="T24" fmla="*/ 1 w 340"/>
                <a:gd name="T25" fmla="*/ 124 h 125"/>
                <a:gd name="T26" fmla="*/ 5 w 340"/>
                <a:gd name="T27" fmla="*/ 125 h 125"/>
                <a:gd name="T28" fmla="*/ 335 w 340"/>
                <a:gd name="T29" fmla="*/ 125 h 125"/>
                <a:gd name="T30" fmla="*/ 339 w 340"/>
                <a:gd name="T31" fmla="*/ 124 h 125"/>
                <a:gd name="T32" fmla="*/ 340 w 340"/>
                <a:gd name="T33" fmla="*/ 120 h 125"/>
                <a:gd name="T34" fmla="*/ 340 w 340"/>
                <a:gd name="T35" fmla="*/ 112 h 125"/>
                <a:gd name="T36" fmla="*/ 339 w 340"/>
                <a:gd name="T37" fmla="*/ 110 h 125"/>
                <a:gd name="T38" fmla="*/ 338 w 340"/>
                <a:gd name="T39" fmla="*/ 108 h 125"/>
                <a:gd name="T40" fmla="*/ 269 w 340"/>
                <a:gd name="T41"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125">
                  <a:moveTo>
                    <a:pt x="269" y="71"/>
                  </a:moveTo>
                  <a:cubicBezTo>
                    <a:pt x="269" y="12"/>
                    <a:pt x="269" y="12"/>
                    <a:pt x="269" y="12"/>
                  </a:cubicBezTo>
                  <a:cubicBezTo>
                    <a:pt x="269" y="9"/>
                    <a:pt x="268" y="6"/>
                    <a:pt x="266" y="3"/>
                  </a:cubicBezTo>
                  <a:cubicBezTo>
                    <a:pt x="263" y="1"/>
                    <a:pt x="260" y="0"/>
                    <a:pt x="257" y="0"/>
                  </a:cubicBezTo>
                  <a:cubicBezTo>
                    <a:pt x="83" y="0"/>
                    <a:pt x="83" y="0"/>
                    <a:pt x="83" y="0"/>
                  </a:cubicBezTo>
                  <a:cubicBezTo>
                    <a:pt x="80" y="0"/>
                    <a:pt x="77" y="1"/>
                    <a:pt x="74" y="3"/>
                  </a:cubicBezTo>
                  <a:cubicBezTo>
                    <a:pt x="72" y="6"/>
                    <a:pt x="71" y="9"/>
                    <a:pt x="71" y="12"/>
                  </a:cubicBezTo>
                  <a:cubicBezTo>
                    <a:pt x="71" y="71"/>
                    <a:pt x="71" y="71"/>
                    <a:pt x="71" y="71"/>
                  </a:cubicBezTo>
                  <a:cubicBezTo>
                    <a:pt x="2" y="108"/>
                    <a:pt x="2" y="108"/>
                    <a:pt x="2" y="108"/>
                  </a:cubicBezTo>
                  <a:cubicBezTo>
                    <a:pt x="2" y="109"/>
                    <a:pt x="1" y="109"/>
                    <a:pt x="1" y="110"/>
                  </a:cubicBezTo>
                  <a:cubicBezTo>
                    <a:pt x="0" y="111"/>
                    <a:pt x="0" y="111"/>
                    <a:pt x="0" y="112"/>
                  </a:cubicBezTo>
                  <a:cubicBezTo>
                    <a:pt x="0" y="120"/>
                    <a:pt x="0" y="120"/>
                    <a:pt x="0" y="120"/>
                  </a:cubicBezTo>
                  <a:cubicBezTo>
                    <a:pt x="0" y="122"/>
                    <a:pt x="1" y="123"/>
                    <a:pt x="1" y="124"/>
                  </a:cubicBezTo>
                  <a:cubicBezTo>
                    <a:pt x="2" y="124"/>
                    <a:pt x="3" y="125"/>
                    <a:pt x="5" y="125"/>
                  </a:cubicBezTo>
                  <a:cubicBezTo>
                    <a:pt x="335" y="125"/>
                    <a:pt x="335" y="125"/>
                    <a:pt x="335" y="125"/>
                  </a:cubicBezTo>
                  <a:cubicBezTo>
                    <a:pt x="337" y="125"/>
                    <a:pt x="338" y="124"/>
                    <a:pt x="339" y="124"/>
                  </a:cubicBezTo>
                  <a:cubicBezTo>
                    <a:pt x="339" y="123"/>
                    <a:pt x="340" y="122"/>
                    <a:pt x="340" y="120"/>
                  </a:cubicBezTo>
                  <a:cubicBezTo>
                    <a:pt x="340" y="112"/>
                    <a:pt x="340" y="112"/>
                    <a:pt x="340" y="112"/>
                  </a:cubicBezTo>
                  <a:cubicBezTo>
                    <a:pt x="340" y="111"/>
                    <a:pt x="340" y="111"/>
                    <a:pt x="339" y="110"/>
                  </a:cubicBezTo>
                  <a:cubicBezTo>
                    <a:pt x="339" y="109"/>
                    <a:pt x="338" y="109"/>
                    <a:pt x="338" y="108"/>
                  </a:cubicBezTo>
                  <a:lnTo>
                    <a:pt x="269" y="71"/>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 name="Freeform 123"/>
            <p:cNvSpPr>
              <a:spLocks noEditPoints="1"/>
            </p:cNvSpPr>
            <p:nvPr/>
          </p:nvSpPr>
          <p:spPr bwMode="auto">
            <a:xfrm>
              <a:off x="515" y="3088"/>
              <a:ext cx="665" cy="449"/>
            </a:xfrm>
            <a:custGeom>
              <a:avLst/>
              <a:gdLst>
                <a:gd name="T0" fmla="*/ 791 w 800"/>
                <a:gd name="T1" fmla="*/ 9 h 539"/>
                <a:gd name="T2" fmla="*/ 770 w 800"/>
                <a:gd name="T3" fmla="*/ 0 h 539"/>
                <a:gd name="T4" fmla="*/ 30 w 800"/>
                <a:gd name="T5" fmla="*/ 0 h 539"/>
                <a:gd name="T6" fmla="*/ 9 w 800"/>
                <a:gd name="T7" fmla="*/ 9 h 539"/>
                <a:gd name="T8" fmla="*/ 0 w 800"/>
                <a:gd name="T9" fmla="*/ 30 h 539"/>
                <a:gd name="T10" fmla="*/ 0 w 800"/>
                <a:gd name="T11" fmla="*/ 509 h 539"/>
                <a:gd name="T12" fmla="*/ 9 w 800"/>
                <a:gd name="T13" fmla="*/ 530 h 539"/>
                <a:gd name="T14" fmla="*/ 30 w 800"/>
                <a:gd name="T15" fmla="*/ 539 h 539"/>
                <a:gd name="T16" fmla="*/ 770 w 800"/>
                <a:gd name="T17" fmla="*/ 539 h 539"/>
                <a:gd name="T18" fmla="*/ 791 w 800"/>
                <a:gd name="T19" fmla="*/ 530 h 539"/>
                <a:gd name="T20" fmla="*/ 800 w 800"/>
                <a:gd name="T21" fmla="*/ 509 h 539"/>
                <a:gd name="T22" fmla="*/ 800 w 800"/>
                <a:gd name="T23" fmla="*/ 30 h 539"/>
                <a:gd name="T24" fmla="*/ 791 w 800"/>
                <a:gd name="T25" fmla="*/ 9 h 539"/>
                <a:gd name="T26" fmla="*/ 400 w 800"/>
                <a:gd name="T27" fmla="*/ 526 h 539"/>
                <a:gd name="T28" fmla="*/ 387 w 800"/>
                <a:gd name="T29" fmla="*/ 513 h 539"/>
                <a:gd name="T30" fmla="*/ 400 w 800"/>
                <a:gd name="T31" fmla="*/ 500 h 539"/>
                <a:gd name="T32" fmla="*/ 413 w 800"/>
                <a:gd name="T33" fmla="*/ 513 h 539"/>
                <a:gd name="T34" fmla="*/ 400 w 800"/>
                <a:gd name="T35" fmla="*/ 526 h 539"/>
                <a:gd name="T36" fmla="*/ 748 w 800"/>
                <a:gd name="T37" fmla="*/ 487 h 539"/>
                <a:gd name="T38" fmla="*/ 52 w 800"/>
                <a:gd name="T39" fmla="*/ 487 h 539"/>
                <a:gd name="T40" fmla="*/ 52 w 800"/>
                <a:gd name="T41" fmla="*/ 52 h 539"/>
                <a:gd name="T42" fmla="*/ 748 w 800"/>
                <a:gd name="T43" fmla="*/ 52 h 539"/>
                <a:gd name="T44" fmla="*/ 748 w 800"/>
                <a:gd name="T45" fmla="*/ 487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0" h="539">
                  <a:moveTo>
                    <a:pt x="791" y="9"/>
                  </a:moveTo>
                  <a:cubicBezTo>
                    <a:pt x="785" y="3"/>
                    <a:pt x="778" y="0"/>
                    <a:pt x="770" y="0"/>
                  </a:cubicBezTo>
                  <a:cubicBezTo>
                    <a:pt x="30" y="0"/>
                    <a:pt x="30" y="0"/>
                    <a:pt x="30" y="0"/>
                  </a:cubicBezTo>
                  <a:cubicBezTo>
                    <a:pt x="22" y="0"/>
                    <a:pt x="15" y="3"/>
                    <a:pt x="9" y="9"/>
                  </a:cubicBezTo>
                  <a:cubicBezTo>
                    <a:pt x="3" y="15"/>
                    <a:pt x="0" y="23"/>
                    <a:pt x="0" y="30"/>
                  </a:cubicBezTo>
                  <a:cubicBezTo>
                    <a:pt x="0" y="509"/>
                    <a:pt x="0" y="509"/>
                    <a:pt x="0" y="509"/>
                  </a:cubicBezTo>
                  <a:cubicBezTo>
                    <a:pt x="0" y="517"/>
                    <a:pt x="3" y="525"/>
                    <a:pt x="9" y="530"/>
                  </a:cubicBezTo>
                  <a:cubicBezTo>
                    <a:pt x="15" y="536"/>
                    <a:pt x="22" y="539"/>
                    <a:pt x="30" y="539"/>
                  </a:cubicBezTo>
                  <a:cubicBezTo>
                    <a:pt x="770" y="539"/>
                    <a:pt x="770" y="539"/>
                    <a:pt x="770" y="539"/>
                  </a:cubicBezTo>
                  <a:cubicBezTo>
                    <a:pt x="778" y="539"/>
                    <a:pt x="785" y="536"/>
                    <a:pt x="791" y="530"/>
                  </a:cubicBezTo>
                  <a:cubicBezTo>
                    <a:pt x="797" y="525"/>
                    <a:pt x="800" y="517"/>
                    <a:pt x="800" y="509"/>
                  </a:cubicBezTo>
                  <a:cubicBezTo>
                    <a:pt x="800" y="30"/>
                    <a:pt x="800" y="30"/>
                    <a:pt x="800" y="30"/>
                  </a:cubicBezTo>
                  <a:cubicBezTo>
                    <a:pt x="800" y="23"/>
                    <a:pt x="797" y="15"/>
                    <a:pt x="791" y="9"/>
                  </a:cubicBezTo>
                  <a:close/>
                  <a:moveTo>
                    <a:pt x="400" y="526"/>
                  </a:moveTo>
                  <a:cubicBezTo>
                    <a:pt x="393" y="526"/>
                    <a:pt x="387" y="521"/>
                    <a:pt x="387" y="513"/>
                  </a:cubicBezTo>
                  <a:cubicBezTo>
                    <a:pt x="387" y="506"/>
                    <a:pt x="393" y="500"/>
                    <a:pt x="400" y="500"/>
                  </a:cubicBezTo>
                  <a:cubicBezTo>
                    <a:pt x="407" y="500"/>
                    <a:pt x="413" y="506"/>
                    <a:pt x="413" y="513"/>
                  </a:cubicBezTo>
                  <a:cubicBezTo>
                    <a:pt x="413" y="521"/>
                    <a:pt x="407" y="526"/>
                    <a:pt x="400" y="526"/>
                  </a:cubicBezTo>
                  <a:close/>
                  <a:moveTo>
                    <a:pt x="748" y="487"/>
                  </a:moveTo>
                  <a:cubicBezTo>
                    <a:pt x="52" y="487"/>
                    <a:pt x="52" y="487"/>
                    <a:pt x="52" y="487"/>
                  </a:cubicBezTo>
                  <a:cubicBezTo>
                    <a:pt x="52" y="52"/>
                    <a:pt x="52" y="52"/>
                    <a:pt x="52" y="52"/>
                  </a:cubicBezTo>
                  <a:cubicBezTo>
                    <a:pt x="748" y="52"/>
                    <a:pt x="748" y="52"/>
                    <a:pt x="748" y="52"/>
                  </a:cubicBezTo>
                  <a:lnTo>
                    <a:pt x="748" y="487"/>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 name="Freeform 124"/>
            <p:cNvSpPr/>
            <p:nvPr/>
          </p:nvSpPr>
          <p:spPr bwMode="auto">
            <a:xfrm>
              <a:off x="646" y="3459"/>
              <a:ext cx="56" cy="9"/>
            </a:xfrm>
            <a:custGeom>
              <a:avLst/>
              <a:gdLst>
                <a:gd name="T0" fmla="*/ 6 w 67"/>
                <a:gd name="T1" fmla="*/ 0 h 11"/>
                <a:gd name="T2" fmla="*/ 2 w 67"/>
                <a:gd name="T3" fmla="*/ 2 h 11"/>
                <a:gd name="T4" fmla="*/ 0 w 67"/>
                <a:gd name="T5" fmla="*/ 6 h 11"/>
                <a:gd name="T6" fmla="*/ 0 w 67"/>
                <a:gd name="T7" fmla="*/ 11 h 11"/>
                <a:gd name="T8" fmla="*/ 67 w 67"/>
                <a:gd name="T9" fmla="*/ 11 h 11"/>
                <a:gd name="T10" fmla="*/ 67 w 67"/>
                <a:gd name="T11" fmla="*/ 6 h 11"/>
                <a:gd name="T12" fmla="*/ 65 w 67"/>
                <a:gd name="T13" fmla="*/ 2 h 11"/>
                <a:gd name="T14" fmla="*/ 61 w 67"/>
                <a:gd name="T15" fmla="*/ 0 h 11"/>
                <a:gd name="T16" fmla="*/ 6 w 67"/>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1">
                  <a:moveTo>
                    <a:pt x="6" y="0"/>
                  </a:moveTo>
                  <a:cubicBezTo>
                    <a:pt x="4" y="0"/>
                    <a:pt x="3" y="1"/>
                    <a:pt x="2" y="2"/>
                  </a:cubicBezTo>
                  <a:cubicBezTo>
                    <a:pt x="0" y="3"/>
                    <a:pt x="0" y="5"/>
                    <a:pt x="0" y="6"/>
                  </a:cubicBezTo>
                  <a:cubicBezTo>
                    <a:pt x="0" y="11"/>
                    <a:pt x="0" y="11"/>
                    <a:pt x="0" y="11"/>
                  </a:cubicBezTo>
                  <a:cubicBezTo>
                    <a:pt x="67" y="11"/>
                    <a:pt x="67" y="11"/>
                    <a:pt x="67" y="11"/>
                  </a:cubicBezTo>
                  <a:cubicBezTo>
                    <a:pt x="67" y="6"/>
                    <a:pt x="67" y="6"/>
                    <a:pt x="67" y="6"/>
                  </a:cubicBezTo>
                  <a:cubicBezTo>
                    <a:pt x="67" y="5"/>
                    <a:pt x="66" y="3"/>
                    <a:pt x="65" y="2"/>
                  </a:cubicBezTo>
                  <a:cubicBezTo>
                    <a:pt x="64" y="1"/>
                    <a:pt x="62" y="0"/>
                    <a:pt x="61" y="0"/>
                  </a:cubicBezTo>
                  <a:lnTo>
                    <a:pt x="6"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 name="Freeform 125"/>
            <p:cNvSpPr/>
            <p:nvPr/>
          </p:nvSpPr>
          <p:spPr bwMode="auto">
            <a:xfrm>
              <a:off x="715" y="3395"/>
              <a:ext cx="55" cy="73"/>
            </a:xfrm>
            <a:custGeom>
              <a:avLst/>
              <a:gdLst>
                <a:gd name="T0" fmla="*/ 6 w 67"/>
                <a:gd name="T1" fmla="*/ 0 h 88"/>
                <a:gd name="T2" fmla="*/ 2 w 67"/>
                <a:gd name="T3" fmla="*/ 1 h 88"/>
                <a:gd name="T4" fmla="*/ 0 w 67"/>
                <a:gd name="T5" fmla="*/ 6 h 88"/>
                <a:gd name="T6" fmla="*/ 0 w 67"/>
                <a:gd name="T7" fmla="*/ 88 h 88"/>
                <a:gd name="T8" fmla="*/ 67 w 67"/>
                <a:gd name="T9" fmla="*/ 88 h 88"/>
                <a:gd name="T10" fmla="*/ 67 w 67"/>
                <a:gd name="T11" fmla="*/ 6 h 88"/>
                <a:gd name="T12" fmla="*/ 65 w 67"/>
                <a:gd name="T13" fmla="*/ 1 h 88"/>
                <a:gd name="T14" fmla="*/ 61 w 67"/>
                <a:gd name="T15" fmla="*/ 0 h 88"/>
                <a:gd name="T16" fmla="*/ 6 w 67"/>
                <a:gd name="T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8">
                  <a:moveTo>
                    <a:pt x="6" y="0"/>
                  </a:moveTo>
                  <a:cubicBezTo>
                    <a:pt x="4" y="0"/>
                    <a:pt x="3" y="0"/>
                    <a:pt x="2" y="1"/>
                  </a:cubicBezTo>
                  <a:cubicBezTo>
                    <a:pt x="0" y="3"/>
                    <a:pt x="0" y="4"/>
                    <a:pt x="0" y="6"/>
                  </a:cubicBezTo>
                  <a:cubicBezTo>
                    <a:pt x="0" y="88"/>
                    <a:pt x="0" y="88"/>
                    <a:pt x="0" y="88"/>
                  </a:cubicBezTo>
                  <a:cubicBezTo>
                    <a:pt x="67" y="88"/>
                    <a:pt x="67" y="88"/>
                    <a:pt x="67" y="88"/>
                  </a:cubicBezTo>
                  <a:cubicBezTo>
                    <a:pt x="67" y="6"/>
                    <a:pt x="67" y="6"/>
                    <a:pt x="67" y="6"/>
                  </a:cubicBezTo>
                  <a:cubicBezTo>
                    <a:pt x="67" y="4"/>
                    <a:pt x="66" y="3"/>
                    <a:pt x="65" y="1"/>
                  </a:cubicBezTo>
                  <a:cubicBezTo>
                    <a:pt x="64" y="0"/>
                    <a:pt x="62" y="0"/>
                    <a:pt x="61" y="0"/>
                  </a:cubicBezTo>
                  <a:lnTo>
                    <a:pt x="6"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 name="Freeform 126"/>
            <p:cNvSpPr/>
            <p:nvPr/>
          </p:nvSpPr>
          <p:spPr bwMode="auto">
            <a:xfrm>
              <a:off x="783" y="3368"/>
              <a:ext cx="55" cy="100"/>
            </a:xfrm>
            <a:custGeom>
              <a:avLst/>
              <a:gdLst>
                <a:gd name="T0" fmla="*/ 6 w 67"/>
                <a:gd name="T1" fmla="*/ 0 h 120"/>
                <a:gd name="T2" fmla="*/ 2 w 67"/>
                <a:gd name="T3" fmla="*/ 2 h 120"/>
                <a:gd name="T4" fmla="*/ 0 w 67"/>
                <a:gd name="T5" fmla="*/ 6 h 120"/>
                <a:gd name="T6" fmla="*/ 0 w 67"/>
                <a:gd name="T7" fmla="*/ 120 h 120"/>
                <a:gd name="T8" fmla="*/ 67 w 67"/>
                <a:gd name="T9" fmla="*/ 120 h 120"/>
                <a:gd name="T10" fmla="*/ 67 w 67"/>
                <a:gd name="T11" fmla="*/ 6 h 120"/>
                <a:gd name="T12" fmla="*/ 65 w 67"/>
                <a:gd name="T13" fmla="*/ 2 h 120"/>
                <a:gd name="T14" fmla="*/ 61 w 67"/>
                <a:gd name="T15" fmla="*/ 0 h 120"/>
                <a:gd name="T16" fmla="*/ 6 w 67"/>
                <a:gd name="T1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20">
                  <a:moveTo>
                    <a:pt x="6" y="0"/>
                  </a:moveTo>
                  <a:cubicBezTo>
                    <a:pt x="4" y="0"/>
                    <a:pt x="3" y="0"/>
                    <a:pt x="2" y="2"/>
                  </a:cubicBezTo>
                  <a:cubicBezTo>
                    <a:pt x="0" y="3"/>
                    <a:pt x="0" y="4"/>
                    <a:pt x="0" y="6"/>
                  </a:cubicBezTo>
                  <a:cubicBezTo>
                    <a:pt x="0" y="120"/>
                    <a:pt x="0" y="120"/>
                    <a:pt x="0" y="120"/>
                  </a:cubicBezTo>
                  <a:cubicBezTo>
                    <a:pt x="67" y="120"/>
                    <a:pt x="67" y="120"/>
                    <a:pt x="67" y="120"/>
                  </a:cubicBezTo>
                  <a:cubicBezTo>
                    <a:pt x="67" y="6"/>
                    <a:pt x="67" y="6"/>
                    <a:pt x="67" y="6"/>
                  </a:cubicBezTo>
                  <a:cubicBezTo>
                    <a:pt x="67" y="4"/>
                    <a:pt x="66" y="3"/>
                    <a:pt x="65" y="2"/>
                  </a:cubicBezTo>
                  <a:cubicBezTo>
                    <a:pt x="64" y="0"/>
                    <a:pt x="62" y="0"/>
                    <a:pt x="61" y="0"/>
                  </a:cubicBezTo>
                  <a:lnTo>
                    <a:pt x="6"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 name="Freeform 127"/>
            <p:cNvSpPr/>
            <p:nvPr/>
          </p:nvSpPr>
          <p:spPr bwMode="auto">
            <a:xfrm>
              <a:off x="851" y="3379"/>
              <a:ext cx="56" cy="89"/>
            </a:xfrm>
            <a:custGeom>
              <a:avLst/>
              <a:gdLst>
                <a:gd name="T0" fmla="*/ 6 w 67"/>
                <a:gd name="T1" fmla="*/ 0 h 107"/>
                <a:gd name="T2" fmla="*/ 2 w 67"/>
                <a:gd name="T3" fmla="*/ 2 h 107"/>
                <a:gd name="T4" fmla="*/ 0 w 67"/>
                <a:gd name="T5" fmla="*/ 6 h 107"/>
                <a:gd name="T6" fmla="*/ 0 w 67"/>
                <a:gd name="T7" fmla="*/ 107 h 107"/>
                <a:gd name="T8" fmla="*/ 67 w 67"/>
                <a:gd name="T9" fmla="*/ 107 h 107"/>
                <a:gd name="T10" fmla="*/ 67 w 67"/>
                <a:gd name="T11" fmla="*/ 6 h 107"/>
                <a:gd name="T12" fmla="*/ 65 w 67"/>
                <a:gd name="T13" fmla="*/ 2 h 107"/>
                <a:gd name="T14" fmla="*/ 61 w 67"/>
                <a:gd name="T15" fmla="*/ 0 h 107"/>
                <a:gd name="T16" fmla="*/ 6 w 67"/>
                <a:gd name="T1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07">
                  <a:moveTo>
                    <a:pt x="6" y="0"/>
                  </a:moveTo>
                  <a:cubicBezTo>
                    <a:pt x="5" y="0"/>
                    <a:pt x="3" y="0"/>
                    <a:pt x="2" y="2"/>
                  </a:cubicBezTo>
                  <a:cubicBezTo>
                    <a:pt x="0" y="3"/>
                    <a:pt x="0" y="5"/>
                    <a:pt x="0" y="6"/>
                  </a:cubicBezTo>
                  <a:cubicBezTo>
                    <a:pt x="0" y="107"/>
                    <a:pt x="0" y="107"/>
                    <a:pt x="0" y="107"/>
                  </a:cubicBezTo>
                  <a:cubicBezTo>
                    <a:pt x="67" y="107"/>
                    <a:pt x="67" y="107"/>
                    <a:pt x="67" y="107"/>
                  </a:cubicBezTo>
                  <a:cubicBezTo>
                    <a:pt x="67" y="6"/>
                    <a:pt x="67" y="6"/>
                    <a:pt x="67" y="6"/>
                  </a:cubicBezTo>
                  <a:cubicBezTo>
                    <a:pt x="67" y="5"/>
                    <a:pt x="66" y="3"/>
                    <a:pt x="65" y="2"/>
                  </a:cubicBezTo>
                  <a:cubicBezTo>
                    <a:pt x="64" y="0"/>
                    <a:pt x="62" y="0"/>
                    <a:pt x="61" y="0"/>
                  </a:cubicBezTo>
                  <a:lnTo>
                    <a:pt x="6" y="0"/>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 name="Freeform 128"/>
            <p:cNvSpPr/>
            <p:nvPr/>
          </p:nvSpPr>
          <p:spPr bwMode="auto">
            <a:xfrm>
              <a:off x="919" y="3337"/>
              <a:ext cx="56" cy="131"/>
            </a:xfrm>
            <a:custGeom>
              <a:avLst/>
              <a:gdLst>
                <a:gd name="T0" fmla="*/ 6 w 67"/>
                <a:gd name="T1" fmla="*/ 0 h 158"/>
                <a:gd name="T2" fmla="*/ 2 w 67"/>
                <a:gd name="T3" fmla="*/ 1 h 158"/>
                <a:gd name="T4" fmla="*/ 0 w 67"/>
                <a:gd name="T5" fmla="*/ 6 h 158"/>
                <a:gd name="T6" fmla="*/ 0 w 67"/>
                <a:gd name="T7" fmla="*/ 158 h 158"/>
                <a:gd name="T8" fmla="*/ 67 w 67"/>
                <a:gd name="T9" fmla="*/ 158 h 158"/>
                <a:gd name="T10" fmla="*/ 67 w 67"/>
                <a:gd name="T11" fmla="*/ 6 h 158"/>
                <a:gd name="T12" fmla="*/ 65 w 67"/>
                <a:gd name="T13" fmla="*/ 1 h 158"/>
                <a:gd name="T14" fmla="*/ 61 w 67"/>
                <a:gd name="T15" fmla="*/ 0 h 158"/>
                <a:gd name="T16" fmla="*/ 6 w 67"/>
                <a:gd name="T1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58">
                  <a:moveTo>
                    <a:pt x="6" y="0"/>
                  </a:moveTo>
                  <a:cubicBezTo>
                    <a:pt x="5" y="0"/>
                    <a:pt x="3" y="0"/>
                    <a:pt x="2" y="1"/>
                  </a:cubicBezTo>
                  <a:cubicBezTo>
                    <a:pt x="0" y="3"/>
                    <a:pt x="0" y="4"/>
                    <a:pt x="0" y="6"/>
                  </a:cubicBezTo>
                  <a:cubicBezTo>
                    <a:pt x="0" y="158"/>
                    <a:pt x="0" y="158"/>
                    <a:pt x="0" y="158"/>
                  </a:cubicBezTo>
                  <a:cubicBezTo>
                    <a:pt x="67" y="158"/>
                    <a:pt x="67" y="158"/>
                    <a:pt x="67" y="158"/>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 name="Freeform 129"/>
            <p:cNvSpPr/>
            <p:nvPr/>
          </p:nvSpPr>
          <p:spPr bwMode="auto">
            <a:xfrm>
              <a:off x="987" y="3284"/>
              <a:ext cx="56" cy="184"/>
            </a:xfrm>
            <a:custGeom>
              <a:avLst/>
              <a:gdLst>
                <a:gd name="T0" fmla="*/ 6 w 67"/>
                <a:gd name="T1" fmla="*/ 0 h 222"/>
                <a:gd name="T2" fmla="*/ 2 w 67"/>
                <a:gd name="T3" fmla="*/ 1 h 222"/>
                <a:gd name="T4" fmla="*/ 0 w 67"/>
                <a:gd name="T5" fmla="*/ 6 h 222"/>
                <a:gd name="T6" fmla="*/ 0 w 67"/>
                <a:gd name="T7" fmla="*/ 222 h 222"/>
                <a:gd name="T8" fmla="*/ 67 w 67"/>
                <a:gd name="T9" fmla="*/ 222 h 222"/>
                <a:gd name="T10" fmla="*/ 67 w 67"/>
                <a:gd name="T11" fmla="*/ 6 h 222"/>
                <a:gd name="T12" fmla="*/ 65 w 67"/>
                <a:gd name="T13" fmla="*/ 1 h 222"/>
                <a:gd name="T14" fmla="*/ 61 w 67"/>
                <a:gd name="T15" fmla="*/ 0 h 222"/>
                <a:gd name="T16" fmla="*/ 6 w 67"/>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22">
                  <a:moveTo>
                    <a:pt x="6" y="0"/>
                  </a:moveTo>
                  <a:cubicBezTo>
                    <a:pt x="5" y="0"/>
                    <a:pt x="3" y="0"/>
                    <a:pt x="2" y="1"/>
                  </a:cubicBezTo>
                  <a:cubicBezTo>
                    <a:pt x="1" y="3"/>
                    <a:pt x="0" y="4"/>
                    <a:pt x="0" y="6"/>
                  </a:cubicBezTo>
                  <a:cubicBezTo>
                    <a:pt x="0" y="222"/>
                    <a:pt x="0" y="222"/>
                    <a:pt x="0" y="222"/>
                  </a:cubicBezTo>
                  <a:cubicBezTo>
                    <a:pt x="67" y="222"/>
                    <a:pt x="67" y="222"/>
                    <a:pt x="67" y="222"/>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 name="Freeform 130"/>
            <p:cNvSpPr/>
            <p:nvPr/>
          </p:nvSpPr>
          <p:spPr bwMode="auto">
            <a:xfrm>
              <a:off x="610" y="3178"/>
              <a:ext cx="475" cy="289"/>
            </a:xfrm>
            <a:custGeom>
              <a:avLst/>
              <a:gdLst>
                <a:gd name="T0" fmla="*/ 572 w 572"/>
                <a:gd name="T1" fmla="*/ 7 h 347"/>
                <a:gd name="T2" fmla="*/ 571 w 572"/>
                <a:gd name="T3" fmla="*/ 2 h 347"/>
                <a:gd name="T4" fmla="*/ 567 w 572"/>
                <a:gd name="T5" fmla="*/ 1 h 347"/>
                <a:gd name="T6" fmla="*/ 500 w 572"/>
                <a:gd name="T7" fmla="*/ 20 h 347"/>
                <a:gd name="T8" fmla="*/ 497 w 572"/>
                <a:gd name="T9" fmla="*/ 23 h 347"/>
                <a:gd name="T10" fmla="*/ 498 w 572"/>
                <a:gd name="T11" fmla="*/ 27 h 347"/>
                <a:gd name="T12" fmla="*/ 506 w 572"/>
                <a:gd name="T13" fmla="*/ 37 h 347"/>
                <a:gd name="T14" fmla="*/ 302 w 572"/>
                <a:gd name="T15" fmla="*/ 196 h 347"/>
                <a:gd name="T16" fmla="*/ 190 w 572"/>
                <a:gd name="T17" fmla="*/ 148 h 347"/>
                <a:gd name="T18" fmla="*/ 2 w 572"/>
                <a:gd name="T19" fmla="*/ 327 h 347"/>
                <a:gd name="T20" fmla="*/ 0 w 572"/>
                <a:gd name="T21" fmla="*/ 331 h 347"/>
                <a:gd name="T22" fmla="*/ 2 w 572"/>
                <a:gd name="T23" fmla="*/ 336 h 347"/>
                <a:gd name="T24" fmla="*/ 10 w 572"/>
                <a:gd name="T25" fmla="*/ 345 h 347"/>
                <a:gd name="T26" fmla="*/ 15 w 572"/>
                <a:gd name="T27" fmla="*/ 347 h 347"/>
                <a:gd name="T28" fmla="*/ 19 w 572"/>
                <a:gd name="T29" fmla="*/ 345 h 347"/>
                <a:gd name="T30" fmla="*/ 195 w 572"/>
                <a:gd name="T31" fmla="*/ 178 h 347"/>
                <a:gd name="T32" fmla="*/ 306 w 572"/>
                <a:gd name="T33" fmla="*/ 225 h 347"/>
                <a:gd name="T34" fmla="*/ 521 w 572"/>
                <a:gd name="T35" fmla="*/ 57 h 347"/>
                <a:gd name="T36" fmla="*/ 529 w 572"/>
                <a:gd name="T37" fmla="*/ 68 h 347"/>
                <a:gd name="T38" fmla="*/ 533 w 572"/>
                <a:gd name="T39" fmla="*/ 69 h 347"/>
                <a:gd name="T40" fmla="*/ 536 w 572"/>
                <a:gd name="T41" fmla="*/ 67 h 347"/>
                <a:gd name="T42" fmla="*/ 572 w 572"/>
                <a:gd name="T43" fmla="*/ 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2" h="347">
                  <a:moveTo>
                    <a:pt x="572" y="7"/>
                  </a:moveTo>
                  <a:cubicBezTo>
                    <a:pt x="572" y="5"/>
                    <a:pt x="572" y="4"/>
                    <a:pt x="571" y="2"/>
                  </a:cubicBezTo>
                  <a:cubicBezTo>
                    <a:pt x="570" y="1"/>
                    <a:pt x="568" y="0"/>
                    <a:pt x="567" y="1"/>
                  </a:cubicBezTo>
                  <a:cubicBezTo>
                    <a:pt x="500" y="20"/>
                    <a:pt x="500" y="20"/>
                    <a:pt x="500" y="20"/>
                  </a:cubicBezTo>
                  <a:cubicBezTo>
                    <a:pt x="498" y="21"/>
                    <a:pt x="497" y="22"/>
                    <a:pt x="497" y="23"/>
                  </a:cubicBezTo>
                  <a:cubicBezTo>
                    <a:pt x="496" y="25"/>
                    <a:pt x="497" y="26"/>
                    <a:pt x="498" y="27"/>
                  </a:cubicBezTo>
                  <a:cubicBezTo>
                    <a:pt x="506" y="37"/>
                    <a:pt x="506" y="37"/>
                    <a:pt x="506" y="37"/>
                  </a:cubicBezTo>
                  <a:cubicBezTo>
                    <a:pt x="302" y="196"/>
                    <a:pt x="302" y="196"/>
                    <a:pt x="302" y="196"/>
                  </a:cubicBezTo>
                  <a:cubicBezTo>
                    <a:pt x="190" y="148"/>
                    <a:pt x="190" y="148"/>
                    <a:pt x="190" y="148"/>
                  </a:cubicBezTo>
                  <a:cubicBezTo>
                    <a:pt x="2" y="327"/>
                    <a:pt x="2" y="327"/>
                    <a:pt x="2" y="327"/>
                  </a:cubicBezTo>
                  <a:cubicBezTo>
                    <a:pt x="1" y="328"/>
                    <a:pt x="0" y="329"/>
                    <a:pt x="0" y="331"/>
                  </a:cubicBezTo>
                  <a:cubicBezTo>
                    <a:pt x="0" y="333"/>
                    <a:pt x="0" y="334"/>
                    <a:pt x="2" y="336"/>
                  </a:cubicBezTo>
                  <a:cubicBezTo>
                    <a:pt x="10" y="345"/>
                    <a:pt x="10" y="345"/>
                    <a:pt x="10" y="345"/>
                  </a:cubicBezTo>
                  <a:cubicBezTo>
                    <a:pt x="11" y="346"/>
                    <a:pt x="13" y="347"/>
                    <a:pt x="15" y="347"/>
                  </a:cubicBezTo>
                  <a:cubicBezTo>
                    <a:pt x="16" y="347"/>
                    <a:pt x="18" y="346"/>
                    <a:pt x="19" y="345"/>
                  </a:cubicBezTo>
                  <a:cubicBezTo>
                    <a:pt x="195" y="178"/>
                    <a:pt x="195" y="178"/>
                    <a:pt x="195" y="178"/>
                  </a:cubicBezTo>
                  <a:cubicBezTo>
                    <a:pt x="306" y="225"/>
                    <a:pt x="306" y="225"/>
                    <a:pt x="306" y="225"/>
                  </a:cubicBezTo>
                  <a:cubicBezTo>
                    <a:pt x="521" y="57"/>
                    <a:pt x="521" y="57"/>
                    <a:pt x="521" y="57"/>
                  </a:cubicBezTo>
                  <a:cubicBezTo>
                    <a:pt x="529" y="68"/>
                    <a:pt x="529" y="68"/>
                    <a:pt x="529" y="68"/>
                  </a:cubicBezTo>
                  <a:cubicBezTo>
                    <a:pt x="530" y="69"/>
                    <a:pt x="531" y="69"/>
                    <a:pt x="533" y="69"/>
                  </a:cubicBezTo>
                  <a:cubicBezTo>
                    <a:pt x="534" y="69"/>
                    <a:pt x="535" y="68"/>
                    <a:pt x="536" y="67"/>
                  </a:cubicBezTo>
                  <a:lnTo>
                    <a:pt x="572" y="7"/>
                  </a:lnTo>
                  <a:close/>
                </a:path>
              </a:pathLst>
            </a:custGeom>
            <a:grpFill/>
            <a:ln>
              <a:noFill/>
            </a:ln>
            <a:extLst>
              <a:ext uri="{91240B29-F687-4F45-9708-019B960494DF}">
                <a14:hiddenLine xmlns:a14="http://schemas.microsoft.com/office/drawing/2010/main" xmlns=""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50" name="矩形 49"/>
          <p:cNvSpPr/>
          <p:nvPr/>
        </p:nvSpPr>
        <p:spPr>
          <a:xfrm>
            <a:off x="4762919" y="3652113"/>
            <a:ext cx="2646879" cy="461665"/>
          </a:xfrm>
          <a:prstGeom prst="rect">
            <a:avLst/>
          </a:prstGeom>
        </p:spPr>
        <p:txBody>
          <a:bodyPr wrap="none">
            <a:spAutoFit/>
          </a:bodyPr>
          <a:lstStyle/>
          <a:p>
            <a:pPr algn="ctr"/>
            <a:r>
              <a:rPr lang="zh-CN" altLang="en-US" sz="2400" b="1" dirty="0" smtClean="0">
                <a:solidFill>
                  <a:schemeClr val="bg1"/>
                </a:solidFill>
              </a:rPr>
              <a:t>非功能性需求分析</a:t>
            </a:r>
            <a:endParaRPr lang="zh-CN" altLang="en-US" sz="2400" b="1" dirty="0">
              <a:solidFill>
                <a:schemeClr val="bg1"/>
              </a:solidFill>
            </a:endParaRPr>
          </a:p>
        </p:txBody>
      </p:sp>
      <p:sp>
        <p:nvSpPr>
          <p:cNvPr id="52" name="矩形 51"/>
          <p:cNvSpPr/>
          <p:nvPr/>
        </p:nvSpPr>
        <p:spPr>
          <a:xfrm>
            <a:off x="8489196" y="3652113"/>
            <a:ext cx="2031325" cy="461665"/>
          </a:xfrm>
          <a:prstGeom prst="rect">
            <a:avLst/>
          </a:prstGeom>
        </p:spPr>
        <p:txBody>
          <a:bodyPr wrap="none">
            <a:spAutoFit/>
          </a:bodyPr>
          <a:lstStyle/>
          <a:p>
            <a:pPr algn="ctr"/>
            <a:r>
              <a:rPr lang="zh-CN" altLang="en-US" sz="2400" b="1" dirty="0" smtClean="0">
                <a:solidFill>
                  <a:schemeClr val="bg1"/>
                </a:solidFill>
              </a:rPr>
              <a:t>系统流程分析</a:t>
            </a:r>
            <a:endParaRPr lang="zh-CN" altLang="en-US" sz="2400" b="1" dirty="0">
              <a:solidFill>
                <a:schemeClr val="bg1"/>
              </a:solidFill>
            </a:endParaRPr>
          </a:p>
        </p:txBody>
      </p:sp>
      <p:sp>
        <p:nvSpPr>
          <p:cNvPr id="54" name="矩形 53"/>
          <p:cNvSpPr/>
          <p:nvPr/>
        </p:nvSpPr>
        <p:spPr>
          <a:xfrm>
            <a:off x="1739280" y="3652113"/>
            <a:ext cx="2011680" cy="460375"/>
          </a:xfrm>
          <a:prstGeom prst="rect">
            <a:avLst/>
          </a:prstGeom>
        </p:spPr>
        <p:txBody>
          <a:bodyPr wrap="none">
            <a:spAutoFit/>
          </a:bodyPr>
          <a:lstStyle/>
          <a:p>
            <a:pPr algn="ctr"/>
            <a:r>
              <a:rPr lang="zh-CN" altLang="en-US" sz="2400" b="1" dirty="0" smtClean="0">
                <a:solidFill>
                  <a:schemeClr val="bg1"/>
                </a:solidFill>
              </a:rPr>
              <a:t>功能需求分析</a:t>
            </a:r>
            <a:endParaRPr lang="zh-CN" altLang="en-US" sz="2400" b="1" dirty="0">
              <a:solidFill>
                <a:schemeClr val="bg1"/>
              </a:solidFill>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1">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4">
      <a:majorFont>
        <a:latin typeface="Segoe UI"/>
        <a:ea typeface="微软雅黑"/>
        <a:cs typeface=""/>
      </a:majorFont>
      <a:minorFont>
        <a:latin typeface="Segoe U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TotalTime>
  <Words>1395</Words>
  <Application>Microsoft Office PowerPoint</Application>
  <PresentationFormat>自定义</PresentationFormat>
  <Paragraphs>70</Paragraphs>
  <Slides>21</Slides>
  <Notes>11</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21</vt:i4>
      </vt:variant>
    </vt:vector>
  </HeadingPairs>
  <TitlesOfParts>
    <vt:vector size="23" baseType="lpstr">
      <vt:lpstr>office 1</vt:lpstr>
      <vt:lpstr>Microsoft Visio 绘图</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tukuppt</dc:title>
  <dc:subject>熊猫办公</dc:subject>
  <dc:creator>www.tukuppt.com</dc:creator>
  <cp:keywords>tukuppt</cp:keywords>
  <cp:lastModifiedBy>Administrator</cp:lastModifiedBy>
  <cp:revision>43</cp:revision>
  <dcterms:created xsi:type="dcterms:W3CDTF">2019-12-31T02:46:00Z</dcterms:created>
  <dcterms:modified xsi:type="dcterms:W3CDTF">2023-04-20T09:59:45Z</dcterms:modified>
  <cp:category>tukuppt</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2052-11.8.2.8988</vt:lpwstr>
  </property>
  <property fmtid="{D5CDD505-2E9C-101B-9397-08002B2CF9AE}" pid="3" name="ICV">
    <vt:lpwstr>29304BF3E5CB4117AFF9DD670E5FAF90</vt:lpwstr>
  </property>
</Properties>
</file>

<file path=docProps/thumbnail.jpeg>
</file>